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5dee0a27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45dee0a27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6422b6b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6422b6b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6422b6bf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6422b6b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43a1c4de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43a1c4de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43a1c4de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43a1c4de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45dee0a27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45dee0a27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5dee0a27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5dee0a27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5dee0a27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5dee0a27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5dee0a27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5dee0a27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6422b6b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46422b6b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74a9ec98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74a9ec98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flipH="1" rot="10800000">
            <a:off x="229475" y="380575"/>
            <a:ext cx="8520600" cy="82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 </a:t>
            </a:r>
            <a:endParaRPr/>
          </a:p>
        </p:txBody>
      </p:sp>
      <p:sp>
        <p:nvSpPr>
          <p:cNvPr id="55" name="Google Shape;55;p13"/>
          <p:cNvSpPr txBox="1"/>
          <p:nvPr>
            <p:ph idx="1" type="subTitle"/>
          </p:nvPr>
        </p:nvSpPr>
        <p:spPr>
          <a:xfrm>
            <a:off x="88550" y="192600"/>
            <a:ext cx="8885700" cy="48594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GB" sz="1400">
                <a:solidFill>
                  <a:schemeClr val="dk1"/>
                </a:solidFill>
              </a:rPr>
              <a:t>Air pollution remains a serious issue in many urban areas, particularly due to traffic emissions. Our research question is: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400">
                <a:solidFill>
                  <a:schemeClr val="dk1"/>
                </a:solidFill>
              </a:rPr>
              <a:t>Has the introduction of the Low Emission Zone (LEZ) in Glasgow significantly reduced NO₂ and PM2.5 levels?</a:t>
            </a:r>
            <a:endParaRPr b="1" sz="1400">
              <a:solidFill>
                <a:schemeClr val="dk1"/>
              </a:solidFill>
            </a:endParaRPr>
          </a:p>
          <a:p>
            <a:pPr indent="0" lvl="0" marL="0" rtl="0" algn="l">
              <a:lnSpc>
                <a:spcPct val="115000"/>
              </a:lnSpc>
              <a:spcBef>
                <a:spcPts val="1200"/>
              </a:spcBef>
              <a:spcAft>
                <a:spcPts val="0"/>
              </a:spcAft>
              <a:buNone/>
            </a:pPr>
            <a:r>
              <a:rPr lang="en-GB" sz="1400">
                <a:solidFill>
                  <a:schemeClr val="dk1"/>
                </a:solidFill>
              </a:rPr>
              <a:t>This question is important because these pollutants can seriously affect public health. Air pollution has been shown to cause cancers, with research showing that for </a:t>
            </a:r>
            <a:r>
              <a:rPr b="1" lang="en-GB" sz="1400">
                <a:solidFill>
                  <a:schemeClr val="dk1"/>
                </a:solidFill>
              </a:rPr>
              <a:t>every 10 μg/m3</a:t>
            </a:r>
            <a:r>
              <a:rPr lang="en-GB" sz="1400">
                <a:solidFill>
                  <a:schemeClr val="dk1"/>
                </a:solidFill>
              </a:rPr>
              <a:t> of increased exposure to fine particulate matter (PM2.5), the risk of dying from any cancer rose </a:t>
            </a:r>
            <a:r>
              <a:rPr b="1" lang="en-GB" sz="1400">
                <a:solidFill>
                  <a:schemeClr val="dk1"/>
                </a:solidFill>
              </a:rPr>
              <a:t>by 22%</a:t>
            </a:r>
            <a:r>
              <a:rPr lang="en-GB" sz="1400">
                <a:solidFill>
                  <a:schemeClr val="dk1"/>
                </a:solidFill>
              </a:rPr>
              <a:t> (Asthma + Lung UK, Scotland). </a:t>
            </a:r>
            <a:endParaRPr sz="1400">
              <a:solidFill>
                <a:schemeClr val="dk1"/>
              </a:solidFill>
            </a:endParaRPr>
          </a:p>
          <a:p>
            <a:pPr indent="0" lvl="0" marL="0" rtl="0" algn="l">
              <a:lnSpc>
                <a:spcPct val="115000"/>
              </a:lnSpc>
              <a:spcBef>
                <a:spcPts val="1200"/>
              </a:spcBef>
              <a:spcAft>
                <a:spcPts val="0"/>
              </a:spcAft>
              <a:buNone/>
            </a:pPr>
            <a:r>
              <a:rPr lang="en-GB" sz="1400">
                <a:solidFill>
                  <a:schemeClr val="dk1"/>
                </a:solidFill>
              </a:rPr>
              <a:t>Air pollution is estimated to cost the Scottish economy </a:t>
            </a:r>
            <a:r>
              <a:rPr b="1" lang="en-GB" sz="1400">
                <a:solidFill>
                  <a:schemeClr val="dk1"/>
                </a:solidFill>
              </a:rPr>
              <a:t>over £1.1 billion</a:t>
            </a:r>
            <a:r>
              <a:rPr lang="en-GB" sz="1400">
                <a:solidFill>
                  <a:schemeClr val="dk1"/>
                </a:solidFill>
              </a:rPr>
              <a:t> each year in days lost at work and costs to the NHS.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rPr>
              <a:t>By analyzing air quality before and after the LEZ was introduced, we aim to assess how effective this policy has been and whether it could serve as a model for other cities in Scotland.</a:t>
            </a:r>
            <a:endParaRPr sz="1400">
              <a:solidFill>
                <a:schemeClr val="dk1"/>
              </a:solidFill>
            </a:endParaRPr>
          </a:p>
          <a:p>
            <a:pPr indent="0" lvl="0" marL="0" rtl="0" algn="ctr">
              <a:spcBef>
                <a:spcPts val="120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7013000" y="3470225"/>
            <a:ext cx="1961250" cy="1581775"/>
          </a:xfrm>
          <a:prstGeom prst="rect">
            <a:avLst/>
          </a:prstGeom>
          <a:noFill/>
          <a:ln>
            <a:noFill/>
          </a:ln>
        </p:spPr>
      </p:pic>
      <p:pic>
        <p:nvPicPr>
          <p:cNvPr id="57" name="Google Shape;57;p13"/>
          <p:cNvPicPr preferRelativeResize="0"/>
          <p:nvPr/>
        </p:nvPicPr>
        <p:blipFill>
          <a:blip r:embed="rId4">
            <a:alphaModFix/>
          </a:blip>
          <a:stretch>
            <a:fillRect/>
          </a:stretch>
        </p:blipFill>
        <p:spPr>
          <a:xfrm>
            <a:off x="229472" y="3641838"/>
            <a:ext cx="2347900" cy="1410150"/>
          </a:xfrm>
          <a:prstGeom prst="rect">
            <a:avLst/>
          </a:prstGeom>
          <a:noFill/>
          <a:ln>
            <a:noFill/>
          </a:ln>
        </p:spPr>
      </p:pic>
      <p:pic>
        <p:nvPicPr>
          <p:cNvPr id="58" name="Google Shape;58;p13"/>
          <p:cNvPicPr preferRelativeResize="0"/>
          <p:nvPr/>
        </p:nvPicPr>
        <p:blipFill>
          <a:blip r:embed="rId5">
            <a:alphaModFix/>
          </a:blip>
          <a:stretch>
            <a:fillRect/>
          </a:stretch>
        </p:blipFill>
        <p:spPr>
          <a:xfrm>
            <a:off x="3363175" y="3667625"/>
            <a:ext cx="2417650" cy="1358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49200" y="122150"/>
            <a:ext cx="8783100" cy="57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650"/>
              <a:t>Key Findings: </a:t>
            </a:r>
            <a:r>
              <a:rPr lang="en-GB" sz="2650"/>
              <a:t>Impact of LEZ on Air Pollution</a:t>
            </a:r>
            <a:endParaRPr sz="2650"/>
          </a:p>
          <a:p>
            <a:pPr indent="0" lvl="0" marL="0" rtl="0" algn="l">
              <a:spcBef>
                <a:spcPts val="0"/>
              </a:spcBef>
              <a:spcAft>
                <a:spcPts val="0"/>
              </a:spcAft>
              <a:buNone/>
            </a:pPr>
            <a:r>
              <a:t/>
            </a:r>
            <a:endParaRPr/>
          </a:p>
        </p:txBody>
      </p:sp>
      <p:sp>
        <p:nvSpPr>
          <p:cNvPr id="128" name="Google Shape;128;p22"/>
          <p:cNvSpPr txBox="1"/>
          <p:nvPr>
            <p:ph idx="1" type="body"/>
          </p:nvPr>
        </p:nvSpPr>
        <p:spPr>
          <a:xfrm>
            <a:off x="49200" y="779750"/>
            <a:ext cx="9018900" cy="4297800"/>
          </a:xfrm>
          <a:prstGeom prst="rect">
            <a:avLst/>
          </a:prstGeom>
        </p:spPr>
        <p:txBody>
          <a:bodyPr anchorCtr="0" anchor="t" bIns="91425" lIns="91425" spcFirstLastPara="1" rIns="91425" wrap="square" tIns="91425">
            <a:normAutofit fontScale="25000" lnSpcReduction="20000"/>
          </a:bodyPr>
          <a:lstStyle/>
          <a:p>
            <a:pPr indent="-304800" lvl="0" marL="457200" rtl="0" algn="l">
              <a:spcBef>
                <a:spcPts val="1400"/>
              </a:spcBef>
              <a:spcAft>
                <a:spcPts val="0"/>
              </a:spcAft>
              <a:buClr>
                <a:schemeClr val="dk1"/>
              </a:buClr>
              <a:buSzPct val="100000"/>
              <a:buAutoNum type="arabicPeriod"/>
            </a:pPr>
            <a:r>
              <a:rPr b="1" lang="en-GB" sz="4800">
                <a:solidFill>
                  <a:schemeClr val="dk1"/>
                </a:solidFill>
              </a:rPr>
              <a:t>NO₂ Levels Decreased Inside LEZ</a:t>
            </a:r>
            <a:endParaRPr b="1" sz="4800">
              <a:solidFill>
                <a:schemeClr val="dk1"/>
              </a:solidFill>
            </a:endParaRPr>
          </a:p>
          <a:p>
            <a:pPr indent="0" lvl="0" marL="0" rtl="0" algn="l">
              <a:spcBef>
                <a:spcPts val="1200"/>
              </a:spcBef>
              <a:spcAft>
                <a:spcPts val="0"/>
              </a:spcAft>
              <a:buNone/>
            </a:pPr>
            <a:r>
              <a:rPr lang="en-GB" sz="4800">
                <a:solidFill>
                  <a:schemeClr val="dk1"/>
                </a:solidFill>
              </a:rPr>
              <a:t>Significant drop in NO₂ at </a:t>
            </a:r>
            <a:r>
              <a:rPr b="1" lang="en-GB" sz="4800">
                <a:solidFill>
                  <a:schemeClr val="dk1"/>
                </a:solidFill>
              </a:rPr>
              <a:t>Townhead</a:t>
            </a:r>
            <a:r>
              <a:rPr lang="en-GB" sz="4800">
                <a:solidFill>
                  <a:schemeClr val="dk1"/>
                </a:solidFill>
              </a:rPr>
              <a:t>, </a:t>
            </a:r>
            <a:r>
              <a:rPr b="1" lang="en-GB" sz="4800">
                <a:solidFill>
                  <a:schemeClr val="dk1"/>
                </a:solidFill>
              </a:rPr>
              <a:t>High Street</a:t>
            </a:r>
            <a:r>
              <a:rPr lang="en-GB" sz="4800">
                <a:solidFill>
                  <a:schemeClr val="dk1"/>
                </a:solidFill>
              </a:rPr>
              <a:t>, and </a:t>
            </a:r>
            <a:r>
              <a:rPr b="1" lang="en-GB" sz="4800">
                <a:solidFill>
                  <a:schemeClr val="dk1"/>
                </a:solidFill>
              </a:rPr>
              <a:t>Kerbside</a:t>
            </a:r>
            <a:br>
              <a:rPr b="1" lang="en-GB" sz="4800">
                <a:solidFill>
                  <a:schemeClr val="dk1"/>
                </a:solidFill>
              </a:rPr>
            </a:br>
            <a:r>
              <a:rPr lang="en-GB" sz="4800">
                <a:solidFill>
                  <a:schemeClr val="dk1"/>
                </a:solidFill>
              </a:rPr>
              <a:t>Clear change after </a:t>
            </a:r>
            <a:r>
              <a:rPr b="1" lang="en-GB" sz="4800">
                <a:solidFill>
                  <a:schemeClr val="dk1"/>
                </a:solidFill>
              </a:rPr>
              <a:t>June 2023</a:t>
            </a:r>
            <a:r>
              <a:rPr lang="en-GB" sz="4800">
                <a:solidFill>
                  <a:schemeClr val="dk1"/>
                </a:solidFill>
              </a:rPr>
              <a:t> (LEZ introduction)</a:t>
            </a:r>
            <a:br>
              <a:rPr lang="en-GB" sz="4800">
                <a:solidFill>
                  <a:schemeClr val="dk1"/>
                </a:solidFill>
              </a:rPr>
            </a:br>
            <a:r>
              <a:rPr lang="en-GB" sz="4800">
                <a:solidFill>
                  <a:schemeClr val="dk1"/>
                </a:solidFill>
              </a:rPr>
              <a:t>NO₂ remained high at </a:t>
            </a:r>
            <a:r>
              <a:rPr b="1" lang="en-GB" sz="4800">
                <a:solidFill>
                  <a:schemeClr val="dk1"/>
                </a:solidFill>
              </a:rPr>
              <a:t>Kerbside</a:t>
            </a:r>
            <a:r>
              <a:rPr lang="en-GB" sz="4800">
                <a:solidFill>
                  <a:schemeClr val="dk1"/>
                </a:solidFill>
              </a:rPr>
              <a:t>, but still improved</a:t>
            </a:r>
            <a:br>
              <a:rPr lang="en-GB" sz="4800">
                <a:solidFill>
                  <a:schemeClr val="dk1"/>
                </a:solidFill>
              </a:rPr>
            </a:br>
            <a:endParaRPr sz="4800">
              <a:solidFill>
                <a:schemeClr val="dk1"/>
              </a:solidFill>
            </a:endParaRPr>
          </a:p>
          <a:p>
            <a:pPr indent="-304800" lvl="0" marL="457200" rtl="0" algn="l">
              <a:spcBef>
                <a:spcPts val="1200"/>
              </a:spcBef>
              <a:spcAft>
                <a:spcPts val="0"/>
              </a:spcAft>
              <a:buClr>
                <a:schemeClr val="dk1"/>
              </a:buClr>
              <a:buSzPct val="100000"/>
              <a:buAutoNum type="arabicPeriod"/>
            </a:pPr>
            <a:r>
              <a:rPr b="1" lang="en-GB" sz="4800">
                <a:solidFill>
                  <a:schemeClr val="dk1"/>
                </a:solidFill>
              </a:rPr>
              <a:t>Limited or No Change in NO₂ Outside LEZ</a:t>
            </a:r>
            <a:endParaRPr b="1" sz="4800">
              <a:solidFill>
                <a:schemeClr val="dk1"/>
              </a:solidFill>
            </a:endParaRPr>
          </a:p>
          <a:p>
            <a:pPr indent="0" lvl="0" marL="0" rtl="0" algn="l">
              <a:spcBef>
                <a:spcPts val="1200"/>
              </a:spcBef>
              <a:spcAft>
                <a:spcPts val="0"/>
              </a:spcAft>
              <a:buNone/>
            </a:pPr>
            <a:r>
              <a:rPr b="1" lang="en-GB" sz="4800">
                <a:solidFill>
                  <a:schemeClr val="dk1"/>
                </a:solidFill>
              </a:rPr>
              <a:t>Anderson</a:t>
            </a:r>
            <a:r>
              <a:rPr lang="en-GB" sz="4800">
                <a:solidFill>
                  <a:schemeClr val="dk1"/>
                </a:solidFill>
              </a:rPr>
              <a:t> and </a:t>
            </a:r>
            <a:r>
              <a:rPr b="1" lang="en-GB" sz="4800">
                <a:solidFill>
                  <a:schemeClr val="dk1"/>
                </a:solidFill>
              </a:rPr>
              <a:t>Great Western Road</a:t>
            </a:r>
            <a:r>
              <a:rPr lang="en-GB" sz="4800">
                <a:solidFill>
                  <a:schemeClr val="dk1"/>
                </a:solidFill>
              </a:rPr>
              <a:t> showed </a:t>
            </a:r>
            <a:r>
              <a:rPr b="1" lang="en-GB" sz="4800">
                <a:solidFill>
                  <a:schemeClr val="dk1"/>
                </a:solidFill>
              </a:rPr>
              <a:t>minimal change</a:t>
            </a:r>
            <a:br>
              <a:rPr b="1" lang="en-GB" sz="4800">
                <a:solidFill>
                  <a:schemeClr val="dk1"/>
                </a:solidFill>
              </a:rPr>
            </a:br>
            <a:r>
              <a:rPr lang="en-GB" sz="4800">
                <a:solidFill>
                  <a:schemeClr val="dk1"/>
                </a:solidFill>
              </a:rPr>
              <a:t>Confirms the impact of LEZ was </a:t>
            </a:r>
            <a:r>
              <a:rPr b="1" lang="en-GB" sz="4800">
                <a:solidFill>
                  <a:schemeClr val="dk1"/>
                </a:solidFill>
              </a:rPr>
              <a:t>localised</a:t>
            </a:r>
            <a:br>
              <a:rPr b="1" lang="en-GB" sz="4800">
                <a:solidFill>
                  <a:schemeClr val="dk1"/>
                </a:solidFill>
              </a:rPr>
            </a:br>
            <a:endParaRPr b="1" sz="4800">
              <a:solidFill>
                <a:schemeClr val="dk1"/>
              </a:solidFill>
            </a:endParaRPr>
          </a:p>
          <a:p>
            <a:pPr indent="-304800" lvl="0" marL="457200" rtl="0" algn="l">
              <a:spcBef>
                <a:spcPts val="1200"/>
              </a:spcBef>
              <a:spcAft>
                <a:spcPts val="0"/>
              </a:spcAft>
              <a:buClr>
                <a:schemeClr val="dk1"/>
              </a:buClr>
              <a:buSzPct val="100000"/>
              <a:buAutoNum type="arabicPeriod"/>
            </a:pPr>
            <a:r>
              <a:rPr b="1" lang="en-GB" sz="4800">
                <a:solidFill>
                  <a:schemeClr val="dk1"/>
                </a:solidFill>
              </a:rPr>
              <a:t>PM2.5 and PM10 Trends Show Slight Improvement</a:t>
            </a:r>
            <a:endParaRPr b="1" sz="4800">
              <a:solidFill>
                <a:schemeClr val="dk1"/>
              </a:solidFill>
            </a:endParaRPr>
          </a:p>
          <a:p>
            <a:pPr indent="0" lvl="0" marL="0" rtl="0" algn="l">
              <a:spcBef>
                <a:spcPts val="1200"/>
              </a:spcBef>
              <a:spcAft>
                <a:spcPts val="0"/>
              </a:spcAft>
              <a:buNone/>
            </a:pPr>
            <a:r>
              <a:rPr b="1" lang="en-GB" sz="4800">
                <a:solidFill>
                  <a:schemeClr val="dk1"/>
                </a:solidFill>
              </a:rPr>
              <a:t>PM2.5</a:t>
            </a:r>
            <a:r>
              <a:rPr lang="en-GB" sz="4800">
                <a:solidFill>
                  <a:schemeClr val="dk1"/>
                </a:solidFill>
              </a:rPr>
              <a:t> levels dropped moderately at </a:t>
            </a:r>
            <a:r>
              <a:rPr b="1" lang="en-GB" sz="4800">
                <a:solidFill>
                  <a:schemeClr val="dk1"/>
                </a:solidFill>
              </a:rPr>
              <a:t>Townhead</a:t>
            </a:r>
            <a:r>
              <a:rPr lang="en-GB" sz="4800">
                <a:solidFill>
                  <a:schemeClr val="dk1"/>
                </a:solidFill>
              </a:rPr>
              <a:t> and </a:t>
            </a:r>
            <a:r>
              <a:rPr b="1" lang="en-GB" sz="4800">
                <a:solidFill>
                  <a:schemeClr val="dk1"/>
                </a:solidFill>
              </a:rPr>
              <a:t>High Street</a:t>
            </a:r>
            <a:br>
              <a:rPr b="1" lang="en-GB" sz="4800">
                <a:solidFill>
                  <a:schemeClr val="dk1"/>
                </a:solidFill>
              </a:rPr>
            </a:br>
            <a:r>
              <a:rPr b="1" lang="en-GB" sz="4800">
                <a:solidFill>
                  <a:schemeClr val="dk1"/>
                </a:solidFill>
              </a:rPr>
              <a:t>PM10</a:t>
            </a:r>
            <a:r>
              <a:rPr lang="en-GB" sz="4800">
                <a:solidFill>
                  <a:schemeClr val="dk1"/>
                </a:solidFill>
              </a:rPr>
              <a:t> showed smaller or inconsistent changes</a:t>
            </a:r>
            <a:br>
              <a:rPr lang="en-GB" sz="4800">
                <a:solidFill>
                  <a:schemeClr val="dk1"/>
                </a:solidFill>
              </a:rPr>
            </a:br>
            <a:r>
              <a:rPr lang="en-GB" sz="4800">
                <a:solidFill>
                  <a:schemeClr val="dk1"/>
                </a:solidFill>
              </a:rPr>
              <a:t>Pollution reduction is more visible for </a:t>
            </a:r>
            <a:r>
              <a:rPr b="1" lang="en-GB" sz="4800">
                <a:solidFill>
                  <a:schemeClr val="dk1"/>
                </a:solidFill>
              </a:rPr>
              <a:t>fine particles (PM2.5)</a:t>
            </a:r>
            <a:br>
              <a:rPr b="1" lang="en-GB" sz="4800">
                <a:solidFill>
                  <a:schemeClr val="dk1"/>
                </a:solidFill>
              </a:rPr>
            </a:br>
            <a:endParaRPr b="1" sz="4800">
              <a:solidFill>
                <a:schemeClr val="dk1"/>
              </a:solidFill>
            </a:endParaRPr>
          </a:p>
          <a:p>
            <a:pPr indent="-304800" lvl="0" marL="457200" rtl="0" algn="l">
              <a:spcBef>
                <a:spcPts val="1200"/>
              </a:spcBef>
              <a:spcAft>
                <a:spcPts val="0"/>
              </a:spcAft>
              <a:buClr>
                <a:schemeClr val="dk1"/>
              </a:buClr>
              <a:buSzPct val="100000"/>
              <a:buAutoNum type="arabicPeriod"/>
            </a:pPr>
            <a:r>
              <a:rPr b="1" lang="en-GB" sz="4800">
                <a:solidFill>
                  <a:schemeClr val="dk1"/>
                </a:solidFill>
              </a:rPr>
              <a:t>Pollution Was Highest in 2021–2022</a:t>
            </a:r>
            <a:endParaRPr b="1" sz="4800">
              <a:solidFill>
                <a:schemeClr val="dk1"/>
              </a:solidFill>
            </a:endParaRPr>
          </a:p>
          <a:p>
            <a:pPr indent="0" lvl="0" marL="0" rtl="0" algn="l">
              <a:spcBef>
                <a:spcPts val="1200"/>
              </a:spcBef>
              <a:spcAft>
                <a:spcPts val="0"/>
              </a:spcAft>
              <a:buNone/>
            </a:pPr>
            <a:r>
              <a:rPr lang="en-GB" sz="4800">
                <a:solidFill>
                  <a:schemeClr val="dk1"/>
                </a:solidFill>
              </a:rPr>
              <a:t>Most stations peaked around </a:t>
            </a:r>
            <a:r>
              <a:rPr b="1" lang="en-GB" sz="4800">
                <a:solidFill>
                  <a:schemeClr val="dk1"/>
                </a:solidFill>
              </a:rPr>
              <a:t>2021–early 2022</a:t>
            </a:r>
            <a:br>
              <a:rPr b="1" lang="en-GB" sz="4800">
                <a:solidFill>
                  <a:schemeClr val="dk1"/>
                </a:solidFill>
              </a:rPr>
            </a:br>
            <a:r>
              <a:rPr lang="en-GB" sz="4800">
                <a:solidFill>
                  <a:schemeClr val="dk1"/>
                </a:solidFill>
              </a:rPr>
              <a:t>Seasonal spikes are seen in winter months</a:t>
            </a:r>
            <a:br>
              <a:rPr lang="en-GB" sz="1100">
                <a:solidFill>
                  <a:schemeClr val="dk1"/>
                </a:solidFill>
              </a:rPr>
            </a:br>
            <a:endParaRPr sz="1100">
              <a:solidFill>
                <a:schemeClr val="dk1"/>
              </a:solidFill>
            </a:endParaRPr>
          </a:p>
          <a:p>
            <a:pPr indent="0" lvl="0" marL="0" rtl="0" algn="l">
              <a:spcBef>
                <a:spcPts val="1200"/>
              </a:spcBef>
              <a:spcAft>
                <a:spcPts val="1200"/>
              </a:spcAft>
              <a:buNone/>
            </a:pPr>
            <a:r>
              <a:t/>
            </a:r>
            <a:endParaRPr/>
          </a:p>
        </p:txBody>
      </p:sp>
      <p:pic>
        <p:nvPicPr>
          <p:cNvPr id="129" name="Google Shape;129;p22"/>
          <p:cNvPicPr preferRelativeResize="0"/>
          <p:nvPr/>
        </p:nvPicPr>
        <p:blipFill>
          <a:blip r:embed="rId3">
            <a:alphaModFix/>
          </a:blip>
          <a:stretch>
            <a:fillRect/>
          </a:stretch>
        </p:blipFill>
        <p:spPr>
          <a:xfrm>
            <a:off x="4810325" y="638825"/>
            <a:ext cx="2060876" cy="1373925"/>
          </a:xfrm>
          <a:prstGeom prst="rect">
            <a:avLst/>
          </a:prstGeom>
          <a:noFill/>
          <a:ln>
            <a:noFill/>
          </a:ln>
        </p:spPr>
      </p:pic>
      <p:pic>
        <p:nvPicPr>
          <p:cNvPr id="130" name="Google Shape;130;p22"/>
          <p:cNvPicPr preferRelativeResize="0"/>
          <p:nvPr/>
        </p:nvPicPr>
        <p:blipFill>
          <a:blip r:embed="rId4">
            <a:alphaModFix/>
          </a:blip>
          <a:stretch>
            <a:fillRect/>
          </a:stretch>
        </p:blipFill>
        <p:spPr>
          <a:xfrm>
            <a:off x="5071074" y="2902874"/>
            <a:ext cx="1043125" cy="1043125"/>
          </a:xfrm>
          <a:prstGeom prst="rect">
            <a:avLst/>
          </a:prstGeom>
          <a:noFill/>
          <a:ln>
            <a:noFill/>
          </a:ln>
        </p:spPr>
      </p:pic>
      <p:pic>
        <p:nvPicPr>
          <p:cNvPr id="131" name="Google Shape;131;p22"/>
          <p:cNvPicPr preferRelativeResize="0"/>
          <p:nvPr/>
        </p:nvPicPr>
        <p:blipFill rotWithShape="1">
          <a:blip r:embed="rId5">
            <a:alphaModFix/>
          </a:blip>
          <a:srcRect b="0" l="62455" r="9148" t="0"/>
          <a:stretch/>
        </p:blipFill>
        <p:spPr>
          <a:xfrm>
            <a:off x="3895225" y="3946000"/>
            <a:ext cx="915101" cy="12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650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a:t>
            </a:r>
            <a:endParaRPr/>
          </a:p>
        </p:txBody>
      </p:sp>
      <p:sp>
        <p:nvSpPr>
          <p:cNvPr id="137" name="Google Shape;137;p23"/>
          <p:cNvSpPr txBox="1"/>
          <p:nvPr>
            <p:ph idx="1" type="body"/>
          </p:nvPr>
        </p:nvSpPr>
        <p:spPr>
          <a:xfrm>
            <a:off x="-100" y="474425"/>
            <a:ext cx="9144000" cy="4669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000">
                <a:solidFill>
                  <a:schemeClr val="dk1"/>
                </a:solidFill>
              </a:rPr>
              <a:t>The LEZ Policy Had a Positive Impact</a:t>
            </a:r>
            <a:endParaRPr b="1" sz="1000">
              <a:solidFill>
                <a:schemeClr val="dk1"/>
              </a:solidFill>
            </a:endParaRPr>
          </a:p>
          <a:p>
            <a:pPr indent="0" lvl="0" marL="0" rtl="0" algn="l">
              <a:spcBef>
                <a:spcPts val="1200"/>
              </a:spcBef>
              <a:spcAft>
                <a:spcPts val="0"/>
              </a:spcAft>
              <a:buNone/>
            </a:pPr>
            <a:r>
              <a:rPr lang="en-GB" sz="1000">
                <a:solidFill>
                  <a:schemeClr val="dk1"/>
                </a:solidFill>
              </a:rPr>
              <a:t>After the introduction of the </a:t>
            </a:r>
            <a:r>
              <a:rPr b="1" lang="en-GB" sz="1000">
                <a:solidFill>
                  <a:schemeClr val="dk1"/>
                </a:solidFill>
              </a:rPr>
              <a:t>Low Emission Zone (June 2023)</a:t>
            </a:r>
            <a:r>
              <a:rPr lang="en-GB" sz="1000">
                <a:solidFill>
                  <a:schemeClr val="dk1"/>
                </a:solidFill>
              </a:rPr>
              <a:t>, levels of </a:t>
            </a:r>
            <a:r>
              <a:rPr b="1" lang="en-GB" sz="1000">
                <a:solidFill>
                  <a:schemeClr val="dk1"/>
                </a:solidFill>
              </a:rPr>
              <a:t>NO₂ and PM2.5</a:t>
            </a:r>
            <a:r>
              <a:rPr lang="en-GB" sz="1000">
                <a:solidFill>
                  <a:schemeClr val="dk1"/>
                </a:solidFill>
              </a:rPr>
              <a:t> decreased at monitoring stations </a:t>
            </a:r>
            <a:r>
              <a:rPr b="1" lang="en-GB" sz="1000">
                <a:solidFill>
                  <a:schemeClr val="dk1"/>
                </a:solidFill>
              </a:rPr>
              <a:t>inside the LEZ</a:t>
            </a:r>
            <a:br>
              <a:rPr b="1" lang="en-GB" sz="1000">
                <a:solidFill>
                  <a:schemeClr val="dk1"/>
                </a:solidFill>
              </a:rPr>
            </a:br>
            <a:r>
              <a:rPr lang="en-GB" sz="1000">
                <a:solidFill>
                  <a:schemeClr val="dk1"/>
                </a:solidFill>
              </a:rPr>
              <a:t>The </a:t>
            </a:r>
            <a:r>
              <a:rPr b="1" lang="en-GB" sz="1000">
                <a:solidFill>
                  <a:schemeClr val="dk1"/>
                </a:solidFill>
              </a:rPr>
              <a:t>reduction was not observed</a:t>
            </a:r>
            <a:r>
              <a:rPr lang="en-GB" sz="1000">
                <a:solidFill>
                  <a:schemeClr val="dk1"/>
                </a:solidFill>
              </a:rPr>
              <a:t> at stations </a:t>
            </a:r>
            <a:r>
              <a:rPr b="1" lang="en-GB" sz="1000">
                <a:solidFill>
                  <a:schemeClr val="dk1"/>
                </a:solidFill>
              </a:rPr>
              <a:t>outside the LEZ</a:t>
            </a:r>
            <a:r>
              <a:rPr lang="en-GB" sz="1000">
                <a:solidFill>
                  <a:schemeClr val="dk1"/>
                </a:solidFill>
              </a:rPr>
              <a:t>, it can especially be seen in Anderston station, highlighting the local effectiveness of the policy. </a:t>
            </a:r>
            <a:br>
              <a:rPr lang="en-GB" sz="1000">
                <a:solidFill>
                  <a:schemeClr val="dk1"/>
                </a:solidFill>
              </a:rPr>
            </a:br>
            <a:endParaRPr sz="1000">
              <a:solidFill>
                <a:schemeClr val="dk1"/>
              </a:solidFill>
            </a:endParaRPr>
          </a:p>
          <a:p>
            <a:pPr indent="0" lvl="0" marL="0" rtl="0" algn="l">
              <a:spcBef>
                <a:spcPts val="1200"/>
              </a:spcBef>
              <a:spcAft>
                <a:spcPts val="0"/>
              </a:spcAft>
              <a:buNone/>
            </a:pPr>
            <a:r>
              <a:rPr b="1" lang="en-GB" sz="1000">
                <a:solidFill>
                  <a:schemeClr val="dk1"/>
                </a:solidFill>
              </a:rPr>
              <a:t>Pollution Levels Were Highest in 2021–2022</a:t>
            </a:r>
            <a:endParaRPr b="1" sz="1000">
              <a:solidFill>
                <a:schemeClr val="dk1"/>
              </a:solidFill>
            </a:endParaRPr>
          </a:p>
          <a:p>
            <a:pPr indent="0" lvl="0" marL="0" rtl="0" algn="l">
              <a:spcBef>
                <a:spcPts val="1200"/>
              </a:spcBef>
              <a:spcAft>
                <a:spcPts val="0"/>
              </a:spcAft>
              <a:buNone/>
            </a:pPr>
            <a:r>
              <a:rPr lang="en-GB" sz="1000">
                <a:solidFill>
                  <a:schemeClr val="dk1"/>
                </a:solidFill>
              </a:rPr>
              <a:t>Time trend analysis showed </a:t>
            </a:r>
            <a:r>
              <a:rPr b="1" lang="en-GB" sz="1000">
                <a:solidFill>
                  <a:schemeClr val="dk1"/>
                </a:solidFill>
              </a:rPr>
              <a:t>seasonal peaks</a:t>
            </a:r>
            <a:r>
              <a:rPr lang="en-GB" sz="1000">
                <a:solidFill>
                  <a:schemeClr val="dk1"/>
                </a:solidFill>
              </a:rPr>
              <a:t> and higher pollution during earlier years, followed by a gradual improvement, especially post-LEZ</a:t>
            </a:r>
            <a:br>
              <a:rPr lang="en-GB" sz="1000">
                <a:solidFill>
                  <a:schemeClr val="dk1"/>
                </a:solidFill>
              </a:rPr>
            </a:br>
            <a:endParaRPr sz="1000">
              <a:solidFill>
                <a:schemeClr val="dk1"/>
              </a:solidFill>
            </a:endParaRPr>
          </a:p>
          <a:p>
            <a:pPr indent="0" lvl="0" marL="0" rtl="0" algn="l">
              <a:spcBef>
                <a:spcPts val="1200"/>
              </a:spcBef>
              <a:spcAft>
                <a:spcPts val="0"/>
              </a:spcAft>
              <a:buNone/>
            </a:pPr>
            <a:r>
              <a:rPr b="1" lang="en-GB" sz="1000">
                <a:solidFill>
                  <a:schemeClr val="dk1"/>
                </a:solidFill>
              </a:rPr>
              <a:t>Pollutants Show Right-Skewed Distributions</a:t>
            </a:r>
            <a:endParaRPr b="1" sz="1000">
              <a:solidFill>
                <a:schemeClr val="dk1"/>
              </a:solidFill>
            </a:endParaRPr>
          </a:p>
          <a:p>
            <a:pPr indent="0" lvl="0" marL="0" rtl="0" algn="l">
              <a:spcBef>
                <a:spcPts val="1200"/>
              </a:spcBef>
              <a:spcAft>
                <a:spcPts val="0"/>
              </a:spcAft>
              <a:buNone/>
            </a:pPr>
            <a:r>
              <a:rPr lang="en-GB" sz="1000">
                <a:solidFill>
                  <a:schemeClr val="dk1"/>
                </a:solidFill>
              </a:rPr>
              <a:t>Most daily readings were low, but </a:t>
            </a:r>
            <a:r>
              <a:rPr b="1" lang="en-GB" sz="1000">
                <a:solidFill>
                  <a:schemeClr val="dk1"/>
                </a:solidFill>
              </a:rPr>
              <a:t>occasional spikes</a:t>
            </a:r>
            <a:r>
              <a:rPr lang="en-GB" sz="1000">
                <a:solidFill>
                  <a:schemeClr val="dk1"/>
                </a:solidFill>
              </a:rPr>
              <a:t> occurred</a:t>
            </a:r>
            <a:br>
              <a:rPr lang="en-GB" sz="1000">
                <a:solidFill>
                  <a:schemeClr val="dk1"/>
                </a:solidFill>
              </a:rPr>
            </a:br>
            <a:r>
              <a:rPr lang="en-GB" sz="1000">
                <a:solidFill>
                  <a:schemeClr val="dk1"/>
                </a:solidFill>
              </a:rPr>
              <a:t>This pattern suggests </a:t>
            </a:r>
            <a:r>
              <a:rPr b="1" lang="en-GB" sz="1000">
                <a:solidFill>
                  <a:schemeClr val="dk1"/>
                </a:solidFill>
              </a:rPr>
              <a:t>pollution events</a:t>
            </a:r>
            <a:r>
              <a:rPr lang="en-GB" sz="1000">
                <a:solidFill>
                  <a:schemeClr val="dk1"/>
                </a:solidFill>
              </a:rPr>
              <a:t> linked to traffic or weather</a:t>
            </a:r>
            <a:br>
              <a:rPr lang="en-GB" sz="1000">
                <a:solidFill>
                  <a:schemeClr val="dk1"/>
                </a:solidFill>
              </a:rPr>
            </a:br>
            <a:endParaRPr sz="1000">
              <a:solidFill>
                <a:schemeClr val="dk1"/>
              </a:solidFill>
            </a:endParaRPr>
          </a:p>
          <a:p>
            <a:pPr indent="0" lvl="0" marL="0" rtl="0" algn="l">
              <a:spcBef>
                <a:spcPts val="1200"/>
              </a:spcBef>
              <a:spcAft>
                <a:spcPts val="0"/>
              </a:spcAft>
              <a:buNone/>
            </a:pPr>
            <a:r>
              <a:rPr b="1" lang="en-GB" sz="1000">
                <a:solidFill>
                  <a:schemeClr val="dk1"/>
                </a:solidFill>
              </a:rPr>
              <a:t>PM2.5 and PM10 Are Strongly Correlated</a:t>
            </a:r>
            <a:endParaRPr b="1" sz="1000">
              <a:solidFill>
                <a:schemeClr val="dk1"/>
              </a:solidFill>
            </a:endParaRPr>
          </a:p>
          <a:p>
            <a:pPr indent="0" lvl="0" marL="0" rtl="0" algn="l">
              <a:spcBef>
                <a:spcPts val="1200"/>
              </a:spcBef>
              <a:spcAft>
                <a:spcPts val="0"/>
              </a:spcAft>
              <a:buNone/>
            </a:pPr>
            <a:r>
              <a:rPr lang="en-GB" sz="1000">
                <a:solidFill>
                  <a:schemeClr val="dk1"/>
                </a:solidFill>
              </a:rPr>
              <a:t>These pollutants often rise and fall together, likely due to </a:t>
            </a:r>
            <a:r>
              <a:rPr b="1" lang="en-GB" sz="1000">
                <a:solidFill>
                  <a:schemeClr val="dk1"/>
                </a:solidFill>
              </a:rPr>
              <a:t>shared sources</a:t>
            </a:r>
            <a:r>
              <a:rPr lang="en-GB" sz="1000">
                <a:solidFill>
                  <a:schemeClr val="dk1"/>
                </a:solidFill>
              </a:rPr>
              <a:t> (e.g., dust, combustion)</a:t>
            </a:r>
            <a:br>
              <a:rPr lang="en-GB" sz="1000">
                <a:solidFill>
                  <a:schemeClr val="dk1"/>
                </a:solidFill>
              </a:rPr>
            </a:br>
            <a:r>
              <a:rPr b="1" lang="en-GB" sz="1000">
                <a:solidFill>
                  <a:schemeClr val="dk1"/>
                </a:solidFill>
              </a:rPr>
              <a:t>NO₂</a:t>
            </a:r>
            <a:r>
              <a:rPr lang="en-GB" sz="1000">
                <a:solidFill>
                  <a:schemeClr val="dk1"/>
                </a:solidFill>
              </a:rPr>
              <a:t>, however, behaves differently, reflecting its stronger link to </a:t>
            </a:r>
            <a:r>
              <a:rPr b="1" lang="en-GB" sz="1000">
                <a:solidFill>
                  <a:schemeClr val="dk1"/>
                </a:solidFill>
              </a:rPr>
              <a:t>vehicle emissions</a:t>
            </a:r>
            <a:br>
              <a:rPr b="1" lang="en-GB" sz="1000">
                <a:solidFill>
                  <a:schemeClr val="dk1"/>
                </a:solidFill>
              </a:rPr>
            </a:br>
            <a:endParaRPr b="1" sz="1000">
              <a:solidFill>
                <a:schemeClr val="dk1"/>
              </a:solidFill>
            </a:endParaRPr>
          </a:p>
          <a:p>
            <a:pPr indent="0" lvl="0" marL="0" rtl="0" algn="l">
              <a:spcBef>
                <a:spcPts val="1200"/>
              </a:spcBef>
              <a:spcAft>
                <a:spcPts val="0"/>
              </a:spcAft>
              <a:buNone/>
            </a:pPr>
            <a:r>
              <a:rPr b="1" lang="en-GB" sz="1000">
                <a:solidFill>
                  <a:schemeClr val="dk1"/>
                </a:solidFill>
              </a:rPr>
              <a:t>Overall Conclusion:</a:t>
            </a:r>
            <a:endParaRPr b="1" sz="1000">
              <a:solidFill>
                <a:schemeClr val="dk1"/>
              </a:solidFill>
            </a:endParaRPr>
          </a:p>
          <a:p>
            <a:pPr indent="0" lvl="0" marL="0" marR="381000" rtl="0" algn="l">
              <a:spcBef>
                <a:spcPts val="1200"/>
              </a:spcBef>
              <a:spcAft>
                <a:spcPts val="0"/>
              </a:spcAft>
              <a:buClr>
                <a:schemeClr val="dk1"/>
              </a:buClr>
              <a:buSzPts val="1100"/>
              <a:buFont typeface="Arial"/>
              <a:buNone/>
            </a:pPr>
            <a:r>
              <a:rPr lang="en-GB" sz="1000">
                <a:solidFill>
                  <a:schemeClr val="dk1"/>
                </a:solidFill>
              </a:rPr>
              <a:t>The Glasgow LEZ is a </a:t>
            </a:r>
            <a:r>
              <a:rPr b="1" lang="en-GB" sz="1000">
                <a:solidFill>
                  <a:schemeClr val="dk1"/>
                </a:solidFill>
              </a:rPr>
              <a:t>promising intervention</a:t>
            </a:r>
            <a:r>
              <a:rPr lang="en-GB" sz="1000">
                <a:solidFill>
                  <a:schemeClr val="dk1"/>
                </a:solidFill>
              </a:rPr>
              <a:t> for improving air quality. While early results are encouraging, continued monitoring and </a:t>
            </a:r>
            <a:r>
              <a:rPr b="1" lang="en-GB" sz="1000">
                <a:solidFill>
                  <a:schemeClr val="dk1"/>
                </a:solidFill>
              </a:rPr>
              <a:t>expanding clean air strategies</a:t>
            </a:r>
            <a:r>
              <a:rPr lang="en-GB" sz="1000">
                <a:solidFill>
                  <a:schemeClr val="dk1"/>
                </a:solidFill>
              </a:rPr>
              <a:t> may further enhance public health benefits.</a:t>
            </a:r>
            <a:endParaRPr sz="1000">
              <a:solidFill>
                <a:schemeClr val="dk1"/>
              </a:solidFill>
            </a:endParaRPr>
          </a:p>
          <a:p>
            <a:pPr indent="0" lvl="0" marL="0" rtl="0" algn="l">
              <a:spcBef>
                <a:spcPts val="1200"/>
              </a:spcBef>
              <a:spcAft>
                <a:spcPts val="1200"/>
              </a:spcAft>
              <a:buNone/>
            </a:pPr>
            <a:r>
              <a:t/>
            </a:r>
            <a:endParaRPr/>
          </a:p>
        </p:txBody>
      </p:sp>
      <p:pic>
        <p:nvPicPr>
          <p:cNvPr id="138" name="Google Shape;138;p23"/>
          <p:cNvPicPr preferRelativeResize="0"/>
          <p:nvPr/>
        </p:nvPicPr>
        <p:blipFill rotWithShape="1">
          <a:blip r:embed="rId3">
            <a:alphaModFix/>
          </a:blip>
          <a:srcRect b="10992" l="0" r="0" t="0"/>
          <a:stretch/>
        </p:blipFill>
        <p:spPr>
          <a:xfrm>
            <a:off x="7388800" y="3001950"/>
            <a:ext cx="1491400" cy="1419200"/>
          </a:xfrm>
          <a:prstGeom prst="rect">
            <a:avLst/>
          </a:prstGeom>
          <a:noFill/>
          <a:ln>
            <a:noFill/>
          </a:ln>
        </p:spPr>
      </p:pic>
      <p:pic>
        <p:nvPicPr>
          <p:cNvPr id="139" name="Google Shape;139;p23"/>
          <p:cNvPicPr preferRelativeResize="0"/>
          <p:nvPr/>
        </p:nvPicPr>
        <p:blipFill>
          <a:blip r:embed="rId4">
            <a:alphaModFix/>
          </a:blip>
          <a:stretch>
            <a:fillRect/>
          </a:stretch>
        </p:blipFill>
        <p:spPr>
          <a:xfrm>
            <a:off x="5969628" y="2571750"/>
            <a:ext cx="1419172" cy="1419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112050" y="9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steps/improvements</a:t>
            </a:r>
            <a:endParaRPr/>
          </a:p>
        </p:txBody>
      </p:sp>
      <p:sp>
        <p:nvSpPr>
          <p:cNvPr id="145" name="Google Shape;145;p24"/>
          <p:cNvSpPr txBox="1"/>
          <p:nvPr>
            <p:ph idx="1" type="body"/>
          </p:nvPr>
        </p:nvSpPr>
        <p:spPr>
          <a:xfrm>
            <a:off x="112050" y="665425"/>
            <a:ext cx="8955900" cy="4377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1200">
                <a:solidFill>
                  <a:schemeClr val="dk1"/>
                </a:solidFill>
              </a:rPr>
              <a:t>Missing data</a:t>
            </a:r>
            <a:r>
              <a:rPr lang="en-GB" sz="1200">
                <a:solidFill>
                  <a:schemeClr val="dk1"/>
                </a:solidFill>
              </a:rPr>
              <a:t>: The Byres Road dataset has too much missing data, and should have been excluded. The A</a:t>
            </a:r>
            <a:r>
              <a:rPr lang="en-GB" sz="1200">
                <a:solidFill>
                  <a:schemeClr val="dk1"/>
                </a:solidFill>
              </a:rPr>
              <a:t>nderston dataset has a large gap which will cause problems with the conclusions. </a:t>
            </a:r>
            <a:r>
              <a:rPr lang="en-GB" sz="1200">
                <a:solidFill>
                  <a:schemeClr val="dk1"/>
                </a:solidFill>
              </a:rPr>
              <a:t>After looking at the </a:t>
            </a:r>
            <a:r>
              <a:rPr lang="en-GB" sz="1200">
                <a:solidFill>
                  <a:schemeClr val="dk1"/>
                </a:solidFill>
              </a:rPr>
              <a:t>other closest measuring stations, </a:t>
            </a:r>
            <a:r>
              <a:rPr lang="en-GB" sz="1200">
                <a:solidFill>
                  <a:schemeClr val="dk1"/>
                </a:solidFill>
              </a:rPr>
              <a:t>measurements from 2 of 4 might have been useful as substitutions, but time limits prevented these changes.</a:t>
            </a:r>
            <a:endParaRPr sz="1200">
              <a:solidFill>
                <a:schemeClr val="dk1"/>
              </a:solidFill>
            </a:endParaRPr>
          </a:p>
          <a:p>
            <a:pPr indent="0" lvl="0" marL="0" rtl="0" algn="l">
              <a:spcBef>
                <a:spcPts val="1200"/>
              </a:spcBef>
              <a:spcAft>
                <a:spcPts val="0"/>
              </a:spcAft>
              <a:buNone/>
            </a:pPr>
            <a:r>
              <a:rPr b="1" lang="en-GB" sz="1200">
                <a:solidFill>
                  <a:schemeClr val="dk1"/>
                </a:solidFill>
              </a:rPr>
              <a:t>Covid</a:t>
            </a:r>
            <a:r>
              <a:rPr lang="en-GB" sz="1200">
                <a:solidFill>
                  <a:schemeClr val="dk1"/>
                </a:solidFill>
              </a:rPr>
              <a:t>: unusual measurements before about mid 2021 </a:t>
            </a:r>
            <a:r>
              <a:rPr b="1" lang="en-GB" sz="1200">
                <a:solidFill>
                  <a:schemeClr val="dk1"/>
                </a:solidFill>
              </a:rPr>
              <a:t>should not affect correlations</a:t>
            </a:r>
            <a:r>
              <a:rPr lang="en-GB" sz="1200">
                <a:solidFill>
                  <a:schemeClr val="dk1"/>
                </a:solidFill>
              </a:rPr>
              <a:t>, but </a:t>
            </a:r>
            <a:r>
              <a:rPr b="1" lang="en-GB" sz="1200">
                <a:solidFill>
                  <a:schemeClr val="dk1"/>
                </a:solidFill>
              </a:rPr>
              <a:t>could warp conclusions</a:t>
            </a:r>
            <a:r>
              <a:rPr lang="en-GB" sz="1200">
                <a:solidFill>
                  <a:schemeClr val="dk1"/>
                </a:solidFill>
              </a:rPr>
              <a:t> about </a:t>
            </a:r>
            <a:r>
              <a:rPr lang="en-GB" sz="1200">
                <a:solidFill>
                  <a:schemeClr val="dk1"/>
                </a:solidFill>
              </a:rPr>
              <a:t>whether</a:t>
            </a:r>
            <a:r>
              <a:rPr lang="en-GB" sz="1200">
                <a:solidFill>
                  <a:schemeClr val="dk1"/>
                </a:solidFill>
              </a:rPr>
              <a:t> pollution decreases over time. It was decided that this should be included, and the slider in the powerbi stage would allow the differences to be seen.</a:t>
            </a:r>
            <a:r>
              <a:rPr lang="en-GB" sz="1200">
                <a:solidFill>
                  <a:schemeClr val="dk1"/>
                </a:solidFill>
              </a:rPr>
              <a:t>leaving in the data could actually be quite interesting, but may need a longer time frame to be meaningful.</a:t>
            </a:r>
            <a:endParaRPr sz="1200">
              <a:solidFill>
                <a:schemeClr val="dk1"/>
              </a:solidFill>
            </a:endParaRPr>
          </a:p>
          <a:p>
            <a:pPr indent="0" lvl="0" marL="0" rtl="0" algn="l">
              <a:spcBef>
                <a:spcPts val="1200"/>
              </a:spcBef>
              <a:spcAft>
                <a:spcPts val="0"/>
              </a:spcAft>
              <a:buNone/>
            </a:pPr>
            <a:r>
              <a:rPr b="1" lang="en-GB" sz="1200">
                <a:solidFill>
                  <a:schemeClr val="dk1"/>
                </a:solidFill>
              </a:rPr>
              <a:t>Additionally</a:t>
            </a:r>
            <a:r>
              <a:rPr lang="en-GB" sz="1200">
                <a:solidFill>
                  <a:schemeClr val="dk1"/>
                </a:solidFill>
              </a:rPr>
              <a:t>, some changes that would make the project more useful:</a:t>
            </a:r>
            <a:endParaRPr sz="1200">
              <a:solidFill>
                <a:schemeClr val="dk1"/>
              </a:solidFill>
            </a:endParaRPr>
          </a:p>
          <a:p>
            <a:pPr indent="-299085" lvl="0" marL="457200" rtl="0" algn="l">
              <a:spcBef>
                <a:spcPts val="1200"/>
              </a:spcBef>
              <a:spcAft>
                <a:spcPts val="0"/>
              </a:spcAft>
              <a:buClr>
                <a:schemeClr val="dk1"/>
              </a:buClr>
              <a:buSzPct val="100000"/>
              <a:buChar char="●"/>
            </a:pPr>
            <a:r>
              <a:rPr lang="en-GB" sz="1200">
                <a:solidFill>
                  <a:schemeClr val="dk1"/>
                </a:solidFill>
              </a:rPr>
              <a:t>Including </a:t>
            </a:r>
            <a:r>
              <a:rPr b="1" lang="en-GB" sz="1200">
                <a:solidFill>
                  <a:schemeClr val="dk1"/>
                </a:solidFill>
              </a:rPr>
              <a:t>auto correlation </a:t>
            </a:r>
            <a:r>
              <a:rPr lang="en-GB" sz="1200">
                <a:solidFill>
                  <a:schemeClr val="dk1"/>
                </a:solidFill>
              </a:rPr>
              <a:t>- this would check the data for patterns over time</a:t>
            </a:r>
            <a:endParaRPr sz="1200">
              <a:solidFill>
                <a:schemeClr val="dk1"/>
              </a:solidFill>
            </a:endParaRPr>
          </a:p>
          <a:p>
            <a:pPr indent="-299085" lvl="0" marL="457200" rtl="0" algn="l">
              <a:spcBef>
                <a:spcPts val="0"/>
              </a:spcBef>
              <a:spcAft>
                <a:spcPts val="0"/>
              </a:spcAft>
              <a:buClr>
                <a:schemeClr val="dk1"/>
              </a:buClr>
              <a:buSzPct val="100000"/>
              <a:buChar char="●"/>
            </a:pPr>
            <a:r>
              <a:rPr lang="en-GB" sz="1200">
                <a:solidFill>
                  <a:schemeClr val="dk1"/>
                </a:solidFill>
              </a:rPr>
              <a:t>Checking the data more </a:t>
            </a:r>
            <a:r>
              <a:rPr lang="en-GB" sz="1200">
                <a:solidFill>
                  <a:schemeClr val="dk1"/>
                </a:solidFill>
              </a:rPr>
              <a:t>thoroughly</a:t>
            </a:r>
            <a:r>
              <a:rPr lang="en-GB" sz="1200">
                <a:solidFill>
                  <a:schemeClr val="dk1"/>
                </a:solidFill>
              </a:rPr>
              <a:t> for frequent small gaps, and for </a:t>
            </a:r>
            <a:r>
              <a:rPr b="1" lang="en-GB" sz="1200">
                <a:solidFill>
                  <a:schemeClr val="dk1"/>
                </a:solidFill>
              </a:rPr>
              <a:t>patterns in missing data</a:t>
            </a:r>
            <a:endParaRPr b="1" sz="1200">
              <a:solidFill>
                <a:schemeClr val="dk1"/>
              </a:solidFill>
            </a:endParaRPr>
          </a:p>
          <a:p>
            <a:pPr indent="-299085" lvl="0" marL="457200" rtl="0" algn="l">
              <a:spcBef>
                <a:spcPts val="0"/>
              </a:spcBef>
              <a:spcAft>
                <a:spcPts val="0"/>
              </a:spcAft>
              <a:buClr>
                <a:schemeClr val="dk1"/>
              </a:buClr>
              <a:buSzPct val="100000"/>
              <a:buChar char="●"/>
            </a:pPr>
            <a:r>
              <a:rPr b="1" lang="en-GB" sz="1200">
                <a:solidFill>
                  <a:schemeClr val="dk1"/>
                </a:solidFill>
              </a:rPr>
              <a:t>Standardising the axes</a:t>
            </a:r>
            <a:r>
              <a:rPr lang="en-GB" sz="1200">
                <a:solidFill>
                  <a:schemeClr val="dk1"/>
                </a:solidFill>
              </a:rPr>
              <a:t> of the graphs in python - this proved unexpectedly difficult, and was not included because of time constraints</a:t>
            </a:r>
            <a:endParaRPr sz="1200">
              <a:solidFill>
                <a:schemeClr val="dk1"/>
              </a:solidFill>
            </a:endParaRPr>
          </a:p>
          <a:p>
            <a:pPr indent="0" lvl="0" marL="0" rtl="0" algn="l">
              <a:spcBef>
                <a:spcPts val="1200"/>
              </a:spcBef>
              <a:spcAft>
                <a:spcPts val="0"/>
              </a:spcAft>
              <a:buNone/>
            </a:pPr>
            <a:r>
              <a:rPr b="1" lang="en-GB" sz="1200">
                <a:solidFill>
                  <a:schemeClr val="dk1"/>
                </a:solidFill>
              </a:rPr>
              <a:t>Future steps:</a:t>
            </a:r>
            <a:endParaRPr b="1" sz="1200">
              <a:solidFill>
                <a:schemeClr val="dk1"/>
              </a:solidFill>
            </a:endParaRPr>
          </a:p>
          <a:p>
            <a:pPr indent="0" lvl="0" marL="0" rtl="0" algn="l">
              <a:spcBef>
                <a:spcPts val="1200"/>
              </a:spcBef>
              <a:spcAft>
                <a:spcPts val="0"/>
              </a:spcAft>
              <a:buNone/>
            </a:pPr>
            <a:r>
              <a:rPr lang="en-GB" sz="1200">
                <a:solidFill>
                  <a:schemeClr val="dk1"/>
                </a:solidFill>
              </a:rPr>
              <a:t>From the graphs, it can be seen that</a:t>
            </a:r>
            <a:r>
              <a:rPr lang="en-GB" sz="1200">
                <a:solidFill>
                  <a:schemeClr val="dk1"/>
                </a:solidFill>
              </a:rPr>
              <a:t> </a:t>
            </a:r>
            <a:r>
              <a:rPr b="1" lang="en-GB" sz="1200">
                <a:solidFill>
                  <a:schemeClr val="dk1"/>
                </a:solidFill>
              </a:rPr>
              <a:t>pollution occasionally exceeded official limits</a:t>
            </a:r>
            <a:r>
              <a:rPr lang="en-GB" sz="1200">
                <a:solidFill>
                  <a:schemeClr val="dk1"/>
                </a:solidFill>
              </a:rPr>
              <a:t>. These events could be checked to see if there is a trend over time.</a:t>
            </a:r>
            <a:endParaRPr sz="1200">
              <a:solidFill>
                <a:schemeClr val="dk1"/>
              </a:solidFill>
            </a:endParaRPr>
          </a:p>
          <a:p>
            <a:pPr indent="0" lvl="0" marL="0" rtl="0" algn="l">
              <a:spcBef>
                <a:spcPts val="1200"/>
              </a:spcBef>
              <a:spcAft>
                <a:spcPts val="0"/>
              </a:spcAft>
              <a:buNone/>
            </a:pPr>
            <a:r>
              <a:rPr lang="en-GB" sz="1200">
                <a:solidFill>
                  <a:schemeClr val="dk1"/>
                </a:solidFill>
              </a:rPr>
              <a:t>There are some </a:t>
            </a:r>
            <a:r>
              <a:rPr b="1" lang="en-GB" sz="1200">
                <a:solidFill>
                  <a:schemeClr val="dk1"/>
                </a:solidFill>
              </a:rPr>
              <a:t>notable peaks in PM pollution</a:t>
            </a:r>
            <a:r>
              <a:rPr lang="en-GB" sz="1200">
                <a:solidFill>
                  <a:schemeClr val="dk1"/>
                </a:solidFill>
              </a:rPr>
              <a:t> in mid 2023 and late 2024, which could be due to wildfires or weather events. Weather data and background pollution monitoring could be compared to see if there are correlations. Additionally, rainfall and wind speed could be checked to see if they correlate to the more ordinary fluctuations.</a:t>
            </a:r>
            <a:endParaRPr sz="1200">
              <a:solidFill>
                <a:schemeClr val="dk1"/>
              </a:solidFill>
            </a:endParaRPr>
          </a:p>
          <a:p>
            <a:pPr indent="0" lvl="0" marL="0" rtl="0" algn="l">
              <a:spcBef>
                <a:spcPts val="1200"/>
              </a:spcBef>
              <a:spcAft>
                <a:spcPts val="1200"/>
              </a:spcAft>
              <a:buNone/>
            </a:pPr>
            <a:r>
              <a:rPr lang="en-GB" sz="1200">
                <a:solidFill>
                  <a:schemeClr val="dk1"/>
                </a:solidFill>
              </a:rPr>
              <a:t>For one station, an increase was seen. The </a:t>
            </a:r>
            <a:r>
              <a:rPr b="1" lang="en-GB" sz="1200">
                <a:solidFill>
                  <a:schemeClr val="dk1"/>
                </a:solidFill>
              </a:rPr>
              <a:t>total pollution from all stations</a:t>
            </a:r>
            <a:r>
              <a:rPr lang="en-GB" sz="1200">
                <a:solidFill>
                  <a:schemeClr val="dk1"/>
                </a:solidFill>
              </a:rPr>
              <a:t> before and after could be be compared, to see if there is any change in overall pollution level.</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119775" y="186675"/>
            <a:ext cx="871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Air pollutants:</a:t>
            </a:r>
            <a:endParaRPr/>
          </a:p>
        </p:txBody>
      </p:sp>
      <p:sp>
        <p:nvSpPr>
          <p:cNvPr id="64" name="Google Shape;64;p14"/>
          <p:cNvSpPr txBox="1"/>
          <p:nvPr>
            <p:ph idx="1" type="body"/>
          </p:nvPr>
        </p:nvSpPr>
        <p:spPr>
          <a:xfrm>
            <a:off x="119775" y="712400"/>
            <a:ext cx="8783100" cy="4236000"/>
          </a:xfrm>
          <a:prstGeom prst="rect">
            <a:avLst/>
          </a:prstGeom>
        </p:spPr>
        <p:txBody>
          <a:bodyPr anchorCtr="0" anchor="t" bIns="91425" lIns="91425" spcFirstLastPara="1" rIns="91425" wrap="square" tIns="91425">
            <a:normAutofit fontScale="25000" lnSpcReduction="20000"/>
          </a:bodyPr>
          <a:lstStyle/>
          <a:p>
            <a:pPr indent="-311150" lvl="0" marL="457200" rtl="0" algn="l">
              <a:spcBef>
                <a:spcPts val="1200"/>
              </a:spcBef>
              <a:spcAft>
                <a:spcPts val="0"/>
              </a:spcAft>
              <a:buClr>
                <a:schemeClr val="dk1"/>
              </a:buClr>
              <a:buSzPct val="100000"/>
              <a:buChar char="●"/>
            </a:pPr>
            <a:r>
              <a:rPr b="1" lang="en-GB" sz="5200">
                <a:solidFill>
                  <a:schemeClr val="dk1"/>
                </a:solidFill>
              </a:rPr>
              <a:t>NO₂ – Nitrogen Dioxide: </a:t>
            </a:r>
            <a:r>
              <a:rPr lang="en-GB" sz="5200">
                <a:solidFill>
                  <a:schemeClr val="dk1"/>
                </a:solidFill>
              </a:rPr>
              <a:t>Produced mainly by vehicle exhaust and industrial emissions</a:t>
            </a:r>
            <a:br>
              <a:rPr lang="en-GB" sz="5200">
                <a:solidFill>
                  <a:schemeClr val="dk1"/>
                </a:solidFill>
              </a:rPr>
            </a:br>
            <a:r>
              <a:rPr b="1" lang="en-GB" sz="5200">
                <a:solidFill>
                  <a:schemeClr val="dk1"/>
                </a:solidFill>
              </a:rPr>
              <a:t>Health impacts:</a:t>
            </a:r>
            <a:br>
              <a:rPr b="1" lang="en-GB" sz="5200">
                <a:solidFill>
                  <a:schemeClr val="dk1"/>
                </a:solidFill>
              </a:rPr>
            </a:br>
            <a:r>
              <a:rPr lang="en-GB" sz="5200">
                <a:solidFill>
                  <a:schemeClr val="dk1"/>
                </a:solidFill>
              </a:rPr>
              <a:t>Irritates lungs and airways</a:t>
            </a:r>
            <a:br>
              <a:rPr lang="en-GB" sz="5200">
                <a:solidFill>
                  <a:schemeClr val="dk1"/>
                </a:solidFill>
              </a:rPr>
            </a:br>
            <a:r>
              <a:rPr lang="en-GB" sz="5200">
                <a:solidFill>
                  <a:schemeClr val="dk1"/>
                </a:solidFill>
              </a:rPr>
              <a:t>Worsens asthma and bronchitis</a:t>
            </a:r>
            <a:br>
              <a:rPr lang="en-GB" sz="5200">
                <a:solidFill>
                  <a:schemeClr val="dk1"/>
                </a:solidFill>
              </a:rPr>
            </a:br>
            <a:r>
              <a:rPr lang="en-GB" sz="5200">
                <a:solidFill>
                  <a:schemeClr val="dk1"/>
                </a:solidFill>
              </a:rPr>
              <a:t>Increases risk of lung infections and heart disease </a:t>
            </a:r>
            <a:endParaRPr sz="5200">
              <a:solidFill>
                <a:schemeClr val="dk1"/>
              </a:solidFill>
            </a:endParaRPr>
          </a:p>
          <a:p>
            <a:pPr indent="0" lvl="0" marL="0" rtl="0" algn="l">
              <a:spcBef>
                <a:spcPts val="1200"/>
              </a:spcBef>
              <a:spcAft>
                <a:spcPts val="0"/>
              </a:spcAft>
              <a:buNone/>
            </a:pPr>
            <a:r>
              <a:t/>
            </a:r>
            <a:endParaRPr sz="5200">
              <a:solidFill>
                <a:schemeClr val="dk1"/>
              </a:solidFill>
            </a:endParaRPr>
          </a:p>
          <a:p>
            <a:pPr indent="-311150" lvl="0" marL="457200" rtl="0" algn="l">
              <a:spcBef>
                <a:spcPts val="1200"/>
              </a:spcBef>
              <a:spcAft>
                <a:spcPts val="0"/>
              </a:spcAft>
              <a:buClr>
                <a:schemeClr val="dk1"/>
              </a:buClr>
              <a:buSzPct val="100000"/>
              <a:buChar char="●"/>
            </a:pPr>
            <a:r>
              <a:rPr b="1" lang="en-GB" sz="5200">
                <a:solidFill>
                  <a:schemeClr val="dk1"/>
                </a:solidFill>
              </a:rPr>
              <a:t>PM2.5 – Fine Particulate Matter (≤ 2.5µm): </a:t>
            </a:r>
            <a:r>
              <a:rPr lang="en-GB" sz="5200">
                <a:solidFill>
                  <a:schemeClr val="dk1"/>
                </a:solidFill>
              </a:rPr>
              <a:t>Comes from vehicle emissions, burning fuels, and industrial processes</a:t>
            </a:r>
            <a:br>
              <a:rPr lang="en-GB" sz="5200">
                <a:solidFill>
                  <a:schemeClr val="dk1"/>
                </a:solidFill>
              </a:rPr>
            </a:br>
            <a:r>
              <a:rPr b="1" lang="en-GB" sz="5200">
                <a:solidFill>
                  <a:schemeClr val="dk1"/>
                </a:solidFill>
              </a:rPr>
              <a:t>Health impacts:</a:t>
            </a:r>
            <a:br>
              <a:rPr b="1" lang="en-GB" sz="5200">
                <a:solidFill>
                  <a:schemeClr val="dk1"/>
                </a:solidFill>
              </a:rPr>
            </a:br>
            <a:r>
              <a:rPr lang="en-GB" sz="5200">
                <a:solidFill>
                  <a:schemeClr val="dk1"/>
                </a:solidFill>
              </a:rPr>
              <a:t>Enters deep into lungs and bloodstream</a:t>
            </a:r>
            <a:br>
              <a:rPr lang="en-GB" sz="5200">
                <a:solidFill>
                  <a:schemeClr val="dk1"/>
                </a:solidFill>
              </a:rPr>
            </a:br>
            <a:r>
              <a:rPr lang="en-GB" sz="5200">
                <a:solidFill>
                  <a:schemeClr val="dk1"/>
                </a:solidFill>
              </a:rPr>
              <a:t>Linked to heart attacks, strokes, lung cancer</a:t>
            </a:r>
            <a:br>
              <a:rPr lang="en-GB" sz="5200">
                <a:solidFill>
                  <a:schemeClr val="dk1"/>
                </a:solidFill>
              </a:rPr>
            </a:br>
            <a:r>
              <a:rPr lang="en-GB" sz="5200">
                <a:solidFill>
                  <a:schemeClr val="dk1"/>
                </a:solidFill>
              </a:rPr>
              <a:t>Can stunt children’s lung development</a:t>
            </a:r>
            <a:br>
              <a:rPr lang="en-GB" sz="3157">
                <a:solidFill>
                  <a:schemeClr val="dk1"/>
                </a:solidFill>
              </a:rPr>
            </a:br>
            <a:endParaRPr sz="3157">
              <a:solidFill>
                <a:schemeClr val="dk1"/>
              </a:solidFill>
            </a:endParaRPr>
          </a:p>
          <a:p>
            <a:pPr indent="0" lvl="0" marL="0" rtl="0" algn="l">
              <a:spcBef>
                <a:spcPts val="1200"/>
              </a:spcBef>
              <a:spcAft>
                <a:spcPts val="0"/>
              </a:spcAft>
              <a:buNone/>
            </a:pPr>
            <a:r>
              <a:t/>
            </a:r>
            <a:endParaRPr b="1" sz="5200">
              <a:solidFill>
                <a:schemeClr val="dk1"/>
              </a:solidFill>
            </a:endParaRPr>
          </a:p>
          <a:p>
            <a:pPr indent="-311150" lvl="0" marL="457200" rtl="0" algn="l">
              <a:spcBef>
                <a:spcPts val="1200"/>
              </a:spcBef>
              <a:spcAft>
                <a:spcPts val="0"/>
              </a:spcAft>
              <a:buClr>
                <a:schemeClr val="dk1"/>
              </a:buClr>
              <a:buSzPct val="100000"/>
              <a:buChar char="●"/>
            </a:pPr>
            <a:r>
              <a:rPr b="1" lang="en-GB" sz="5200">
                <a:solidFill>
                  <a:schemeClr val="dk1"/>
                </a:solidFill>
              </a:rPr>
              <a:t>PM10 – Coarse Particulate Matter (≤ 10µm): </a:t>
            </a:r>
            <a:r>
              <a:rPr lang="en-GB" sz="5200">
                <a:solidFill>
                  <a:schemeClr val="dk1"/>
                </a:solidFill>
              </a:rPr>
              <a:t>Includes dust, pollen, mould, and smoke</a:t>
            </a:r>
            <a:br>
              <a:rPr lang="en-GB" sz="5200">
                <a:solidFill>
                  <a:schemeClr val="dk1"/>
                </a:solidFill>
              </a:rPr>
            </a:br>
            <a:r>
              <a:rPr b="1" lang="en-GB" sz="5200">
                <a:solidFill>
                  <a:schemeClr val="dk1"/>
                </a:solidFill>
              </a:rPr>
              <a:t>Health impacts:</a:t>
            </a:r>
            <a:br>
              <a:rPr b="1" lang="en-GB" sz="5200">
                <a:solidFill>
                  <a:schemeClr val="dk1"/>
                </a:solidFill>
              </a:rPr>
            </a:br>
            <a:r>
              <a:rPr lang="en-GB" sz="5200">
                <a:solidFill>
                  <a:schemeClr val="dk1"/>
                </a:solidFill>
              </a:rPr>
              <a:t>Irritates eyes, nose, and throat</a:t>
            </a:r>
            <a:br>
              <a:rPr lang="en-GB" sz="5200">
                <a:solidFill>
                  <a:schemeClr val="dk1"/>
                </a:solidFill>
              </a:rPr>
            </a:br>
            <a:r>
              <a:rPr lang="en-GB" sz="5200">
                <a:solidFill>
                  <a:schemeClr val="dk1"/>
                </a:solidFill>
              </a:rPr>
              <a:t>Can trigger asthma and worsen Chronic Obstructive Pulmonary Disease (COPD)</a:t>
            </a:r>
            <a:endParaRPr sz="5200">
              <a:solidFill>
                <a:schemeClr val="dk1"/>
              </a:solidFill>
            </a:endParaRPr>
          </a:p>
          <a:p>
            <a:pPr indent="0" lvl="0" marL="0" rtl="0" algn="l">
              <a:spcBef>
                <a:spcPts val="1200"/>
              </a:spcBef>
              <a:spcAft>
                <a:spcPts val="0"/>
              </a:spcAft>
              <a:buNone/>
            </a:pPr>
            <a:br>
              <a:rPr lang="en-GB" sz="4400">
                <a:solidFill>
                  <a:schemeClr val="dk1"/>
                </a:solidFill>
              </a:rPr>
            </a:br>
            <a:endParaRPr sz="4400">
              <a:solidFill>
                <a:schemeClr val="dk1"/>
              </a:solidFill>
            </a:endParaRPr>
          </a:p>
          <a:p>
            <a:pPr indent="0" lvl="0" marL="0" rtl="0" algn="l">
              <a:spcBef>
                <a:spcPts val="1200"/>
              </a:spcBef>
              <a:spcAft>
                <a:spcPts val="1200"/>
              </a:spcAft>
              <a:buClr>
                <a:schemeClr val="dk1"/>
              </a:buClr>
              <a:buSzPct val="64705"/>
              <a:buFont typeface="Arial"/>
              <a:buNone/>
            </a:pPr>
            <a:r>
              <a:t/>
            </a:r>
            <a:endParaRPr b="1" sz="1700">
              <a:solidFill>
                <a:schemeClr val="dk1"/>
              </a:solidFill>
            </a:endParaRPr>
          </a:p>
        </p:txBody>
      </p:sp>
      <p:pic>
        <p:nvPicPr>
          <p:cNvPr id="65" name="Google Shape;65;p14"/>
          <p:cNvPicPr preferRelativeResize="0"/>
          <p:nvPr/>
        </p:nvPicPr>
        <p:blipFill>
          <a:blip r:embed="rId3">
            <a:alphaModFix/>
          </a:blip>
          <a:stretch>
            <a:fillRect/>
          </a:stretch>
        </p:blipFill>
        <p:spPr>
          <a:xfrm>
            <a:off x="6707600" y="979375"/>
            <a:ext cx="2263952" cy="1274099"/>
          </a:xfrm>
          <a:prstGeom prst="rect">
            <a:avLst/>
          </a:prstGeom>
          <a:noFill/>
          <a:ln>
            <a:noFill/>
          </a:ln>
        </p:spPr>
      </p:pic>
      <p:pic>
        <p:nvPicPr>
          <p:cNvPr id="66" name="Google Shape;66;p14"/>
          <p:cNvPicPr preferRelativeResize="0"/>
          <p:nvPr/>
        </p:nvPicPr>
        <p:blipFill>
          <a:blip r:embed="rId4">
            <a:alphaModFix/>
          </a:blip>
          <a:stretch>
            <a:fillRect/>
          </a:stretch>
        </p:blipFill>
        <p:spPr>
          <a:xfrm>
            <a:off x="7389925" y="3292775"/>
            <a:ext cx="1633927" cy="1756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61075" y="110375"/>
            <a:ext cx="8771100" cy="48852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GB" sz="1400">
                <a:solidFill>
                  <a:schemeClr val="dk1"/>
                </a:solidFill>
              </a:rPr>
              <a:t>🎯 Project Aim:</a:t>
            </a:r>
            <a:endParaRPr b="1" sz="1400">
              <a:solidFill>
                <a:schemeClr val="dk1"/>
              </a:solidFill>
            </a:endParaRPr>
          </a:p>
          <a:p>
            <a:pPr indent="0" lvl="0" marL="0" rtl="0" algn="l">
              <a:spcBef>
                <a:spcPts val="1200"/>
              </a:spcBef>
              <a:spcAft>
                <a:spcPts val="0"/>
              </a:spcAft>
              <a:buNone/>
            </a:pPr>
            <a:r>
              <a:rPr lang="en-GB" sz="1400">
                <a:solidFill>
                  <a:schemeClr val="dk1"/>
                </a:solidFill>
              </a:rPr>
              <a:t>To evaluate the effectiveness of Glasgow’s Low Emission Zone (LEZ) in reducing air pollution, specifically NO₂ and PM2.5 levels.</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400"/>
              </a:spcBef>
              <a:spcAft>
                <a:spcPts val="0"/>
              </a:spcAft>
              <a:buNone/>
            </a:pPr>
            <a:r>
              <a:rPr b="1" lang="en-GB" sz="1400">
                <a:solidFill>
                  <a:schemeClr val="dk1"/>
                </a:solidFill>
              </a:rPr>
              <a:t>Project Objectives:</a:t>
            </a:r>
            <a:endParaRPr b="1" sz="1400">
              <a:solidFill>
                <a:schemeClr val="dk1"/>
              </a:solidFill>
            </a:endParaRPr>
          </a:p>
          <a:p>
            <a:pPr indent="-317500" lvl="0" marL="457200" rtl="0" algn="l">
              <a:spcBef>
                <a:spcPts val="1200"/>
              </a:spcBef>
              <a:spcAft>
                <a:spcPts val="0"/>
              </a:spcAft>
              <a:buClr>
                <a:schemeClr val="dk1"/>
              </a:buClr>
              <a:buSzPts val="1400"/>
              <a:buChar char="●"/>
            </a:pPr>
            <a:r>
              <a:rPr lang="en-GB" sz="1400">
                <a:solidFill>
                  <a:schemeClr val="dk1"/>
                </a:solidFill>
              </a:rPr>
              <a:t>Analyse NO₂ and PM2.5 levels </a:t>
            </a:r>
            <a:r>
              <a:rPr b="1" lang="en-GB" sz="1400">
                <a:solidFill>
                  <a:schemeClr val="dk1"/>
                </a:solidFill>
              </a:rPr>
              <a:t>before and after</a:t>
            </a:r>
            <a:r>
              <a:rPr lang="en-GB" sz="1400">
                <a:solidFill>
                  <a:schemeClr val="dk1"/>
                </a:solidFill>
              </a:rPr>
              <a:t> the LEZ implementation</a:t>
            </a:r>
            <a:br>
              <a:rPr lang="en-GB" sz="1400">
                <a:solidFill>
                  <a:schemeClr val="dk1"/>
                </a:solidFill>
              </a:rPr>
            </a:b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Identify trends and patterns using </a:t>
            </a:r>
            <a:r>
              <a:rPr b="1" lang="en-GB" sz="1400">
                <a:solidFill>
                  <a:schemeClr val="dk1"/>
                </a:solidFill>
              </a:rPr>
              <a:t>data visualisation</a:t>
            </a:r>
            <a:br>
              <a:rPr b="1" lang="en-GB" sz="1400">
                <a:solidFill>
                  <a:schemeClr val="dk1"/>
                </a:solidFill>
              </a:rPr>
            </a:br>
            <a:endParaRPr b="1"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rPr>
              <a:t>Evaluate whether the LEZ has led to a </a:t>
            </a:r>
            <a:r>
              <a:rPr b="1" lang="en-GB" sz="1400">
                <a:solidFill>
                  <a:schemeClr val="dk1"/>
                </a:solidFill>
              </a:rPr>
              <a:t>statistically significant</a:t>
            </a:r>
            <a:r>
              <a:rPr lang="en-GB" sz="1400">
                <a:solidFill>
                  <a:schemeClr val="dk1"/>
                </a:solidFill>
              </a:rPr>
              <a:t> improvement in air quality</a:t>
            </a:r>
            <a:br>
              <a:rPr lang="en-GB" sz="1400">
                <a:solidFill>
                  <a:schemeClr val="dk1"/>
                </a:solidFill>
              </a:rPr>
            </a:br>
            <a:endParaRPr sz="1400">
              <a:solidFill>
                <a:schemeClr val="dk1"/>
              </a:solidFill>
            </a:endParaRPr>
          </a:p>
          <a:p>
            <a:pPr indent="0" lvl="0" marL="0" rtl="0" algn="l">
              <a:spcBef>
                <a:spcPts val="1200"/>
              </a:spcBef>
              <a:spcAft>
                <a:spcPts val="0"/>
              </a:spcAft>
              <a:buNone/>
            </a:pPr>
            <a:br>
              <a:rPr lang="en-GB" sz="1400">
                <a:solidFill>
                  <a:schemeClr val="dk1"/>
                </a:solidFill>
              </a:rPr>
            </a:br>
            <a:endParaRPr sz="1400">
              <a:solidFill>
                <a:schemeClr val="dk1"/>
              </a:solidFill>
            </a:endParaRPr>
          </a:p>
          <a:p>
            <a:pPr indent="0" lvl="0" marL="0" rtl="0" algn="l">
              <a:spcBef>
                <a:spcPts val="1200"/>
              </a:spcBef>
              <a:spcAft>
                <a:spcPts val="1200"/>
              </a:spcAft>
              <a:buNone/>
            </a:pPr>
            <a:r>
              <a:t/>
            </a:r>
            <a:endParaRPr/>
          </a:p>
        </p:txBody>
      </p:sp>
      <p:pic>
        <p:nvPicPr>
          <p:cNvPr id="72" name="Google Shape;72;p15"/>
          <p:cNvPicPr preferRelativeResize="0"/>
          <p:nvPr/>
        </p:nvPicPr>
        <p:blipFill>
          <a:blip r:embed="rId3">
            <a:alphaModFix/>
          </a:blip>
          <a:stretch>
            <a:fillRect/>
          </a:stretch>
        </p:blipFill>
        <p:spPr>
          <a:xfrm>
            <a:off x="6351050" y="3277625"/>
            <a:ext cx="2481124" cy="1811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 Overview:</a:t>
            </a:r>
            <a:endParaRPr/>
          </a:p>
        </p:txBody>
      </p:sp>
      <p:sp>
        <p:nvSpPr>
          <p:cNvPr id="78" name="Google Shape;78;p16"/>
          <p:cNvSpPr txBox="1"/>
          <p:nvPr>
            <p:ph idx="1" type="body"/>
          </p:nvPr>
        </p:nvSpPr>
        <p:spPr>
          <a:xfrm>
            <a:off x="311700" y="1152475"/>
            <a:ext cx="5751000" cy="3807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The </a:t>
            </a:r>
            <a:r>
              <a:rPr b="1" lang="en-GB" sz="1000">
                <a:solidFill>
                  <a:schemeClr val="dk1"/>
                </a:solidFill>
              </a:rPr>
              <a:t>data was sourced from DEFRA’s UK Air Data Archive</a:t>
            </a:r>
            <a:r>
              <a:rPr lang="en-GB" sz="1000">
                <a:solidFill>
                  <a:schemeClr val="dk1"/>
                </a:solidFill>
              </a:rPr>
              <a:t>, and is produced by Automatic Network monitoring stations. These produce </a:t>
            </a:r>
            <a:r>
              <a:rPr b="1" lang="en-GB" sz="1000">
                <a:solidFill>
                  <a:schemeClr val="dk1"/>
                </a:solidFill>
              </a:rPr>
              <a:t>hourly pollutant concentrations</a:t>
            </a:r>
            <a:r>
              <a:rPr lang="en-GB" sz="1000">
                <a:solidFill>
                  <a:schemeClr val="dk1"/>
                </a:solidFill>
              </a:rPr>
              <a:t>. Some belong to the national monitoring strategy, and some are locally managed.</a:t>
            </a:r>
            <a:endParaRPr sz="1000">
              <a:solidFill>
                <a:schemeClr val="dk1"/>
              </a:solidFill>
            </a:endParaRPr>
          </a:p>
          <a:p>
            <a:pPr indent="0" lvl="0" marL="0" rtl="0" algn="l">
              <a:spcBef>
                <a:spcPts val="1200"/>
              </a:spcBef>
              <a:spcAft>
                <a:spcPts val="0"/>
              </a:spcAft>
              <a:buNone/>
            </a:pPr>
            <a:r>
              <a:rPr lang="en-GB" sz="1000">
                <a:solidFill>
                  <a:schemeClr val="dk1"/>
                </a:solidFill>
              </a:rPr>
              <a:t>The </a:t>
            </a:r>
            <a:r>
              <a:rPr b="1" lang="en-GB" sz="1000">
                <a:solidFill>
                  <a:schemeClr val="dk1"/>
                </a:solidFill>
              </a:rPr>
              <a:t>time range</a:t>
            </a:r>
            <a:r>
              <a:rPr lang="en-GB" sz="1000">
                <a:solidFill>
                  <a:schemeClr val="dk1"/>
                </a:solidFill>
              </a:rPr>
              <a:t> covered was the 5 most recent full years, 1/1/2020 to 31/12/2024</a:t>
            </a:r>
            <a:endParaRPr b="1" sz="1000">
              <a:solidFill>
                <a:schemeClr val="dk1"/>
              </a:solidFill>
            </a:endParaRPr>
          </a:p>
          <a:p>
            <a:pPr indent="0" lvl="0" marL="0" rtl="0" algn="l">
              <a:spcBef>
                <a:spcPts val="1200"/>
              </a:spcBef>
              <a:spcAft>
                <a:spcPts val="0"/>
              </a:spcAft>
              <a:buNone/>
            </a:pPr>
            <a:r>
              <a:rPr lang="en-GB" sz="1000">
                <a:solidFill>
                  <a:schemeClr val="dk1"/>
                </a:solidFill>
              </a:rPr>
              <a:t>The chosen data was from </a:t>
            </a:r>
            <a:r>
              <a:rPr b="1" lang="en-GB" sz="1000">
                <a:solidFill>
                  <a:schemeClr val="dk1"/>
                </a:solidFill>
              </a:rPr>
              <a:t>6 roadside monitoring stations</a:t>
            </a:r>
            <a:r>
              <a:rPr lang="en-GB" sz="1000">
                <a:solidFill>
                  <a:schemeClr val="dk1"/>
                </a:solidFill>
              </a:rPr>
              <a:t> in Glasgow:</a:t>
            </a:r>
            <a:br>
              <a:rPr lang="en-GB" sz="1000">
                <a:solidFill>
                  <a:schemeClr val="dk1"/>
                </a:solidFill>
              </a:rPr>
            </a:br>
            <a:r>
              <a:rPr lang="en-GB" sz="1000">
                <a:solidFill>
                  <a:schemeClr val="dk1"/>
                </a:solidFill>
              </a:rPr>
              <a:t>The </a:t>
            </a:r>
            <a:r>
              <a:rPr b="1" lang="en-GB" sz="1000">
                <a:solidFill>
                  <a:schemeClr val="dk1"/>
                </a:solidFill>
              </a:rPr>
              <a:t>3 inside the LEZ</a:t>
            </a:r>
            <a:r>
              <a:rPr lang="en-GB" sz="1000">
                <a:solidFill>
                  <a:schemeClr val="dk1"/>
                </a:solidFill>
              </a:rPr>
              <a:t>:</a:t>
            </a:r>
            <a:r>
              <a:rPr lang="en-GB" sz="1000">
                <a:solidFill>
                  <a:schemeClr val="dk1"/>
                </a:solidFill>
              </a:rPr>
              <a:t> Townhead, High Street, Kerbside (at Glasgow Central Railway Station)</a:t>
            </a:r>
            <a:br>
              <a:rPr lang="en-GB" sz="1000">
                <a:solidFill>
                  <a:schemeClr val="dk1"/>
                </a:solidFill>
              </a:rPr>
            </a:br>
            <a:r>
              <a:rPr lang="en-GB" sz="1000">
                <a:solidFill>
                  <a:schemeClr val="dk1"/>
                </a:solidFill>
              </a:rPr>
              <a:t>T</a:t>
            </a:r>
            <a:r>
              <a:rPr lang="en-GB" sz="1000">
                <a:solidFill>
                  <a:schemeClr val="dk1"/>
                </a:solidFill>
              </a:rPr>
              <a:t>he </a:t>
            </a:r>
            <a:r>
              <a:rPr b="1" lang="en-GB" sz="1000">
                <a:solidFill>
                  <a:schemeClr val="dk1"/>
                </a:solidFill>
              </a:rPr>
              <a:t>3 closest stations outside the LEZ</a:t>
            </a:r>
            <a:r>
              <a:rPr lang="en-GB" sz="1000">
                <a:solidFill>
                  <a:schemeClr val="dk1"/>
                </a:solidFill>
              </a:rPr>
              <a:t>: </a:t>
            </a:r>
            <a:r>
              <a:rPr lang="en-GB" sz="1000">
                <a:solidFill>
                  <a:schemeClr val="dk1"/>
                </a:solidFill>
              </a:rPr>
              <a:t>Anderston, Byres Road, Great Western Road</a:t>
            </a:r>
            <a:endParaRPr sz="1000">
              <a:solidFill>
                <a:schemeClr val="dk1"/>
              </a:solidFill>
            </a:endParaRPr>
          </a:p>
          <a:p>
            <a:pPr indent="0" lvl="0" marL="0" rtl="0" algn="l">
              <a:spcBef>
                <a:spcPts val="1200"/>
              </a:spcBef>
              <a:spcAft>
                <a:spcPts val="0"/>
              </a:spcAft>
              <a:buNone/>
            </a:pPr>
            <a:r>
              <a:rPr b="1" lang="en-GB" sz="1000">
                <a:solidFill>
                  <a:schemeClr val="dk1"/>
                </a:solidFill>
              </a:rPr>
              <a:t>Cleaning </a:t>
            </a:r>
            <a:r>
              <a:rPr lang="en-GB" sz="1000">
                <a:solidFill>
                  <a:schemeClr val="dk1"/>
                </a:solidFill>
              </a:rPr>
              <a:t>removed metadata, extra units columns and changed the measured numbers to the correct data type. The measurement columns were given new names for readability and to include units of measurement.</a:t>
            </a:r>
            <a:endParaRPr sz="1000">
              <a:solidFill>
                <a:schemeClr val="dk1"/>
              </a:solidFill>
            </a:endParaRPr>
          </a:p>
          <a:p>
            <a:pPr indent="0" lvl="0" marL="0" rtl="0" algn="l">
              <a:lnSpc>
                <a:spcPct val="100000"/>
              </a:lnSpc>
              <a:spcBef>
                <a:spcPts val="1200"/>
              </a:spcBef>
              <a:spcAft>
                <a:spcPts val="0"/>
              </a:spcAft>
              <a:buNone/>
            </a:pPr>
            <a:r>
              <a:rPr b="1" lang="en-GB" sz="1000">
                <a:solidFill>
                  <a:schemeClr val="dk1"/>
                </a:solidFill>
              </a:rPr>
              <a:t>Variables</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Datetime - made from the Date and Time columns, records every hour</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NO₂, (µg/m</a:t>
            </a:r>
            <a:r>
              <a:rPr baseline="30000" lang="en-GB" sz="1000">
                <a:solidFill>
                  <a:schemeClr val="dk1"/>
                </a:solidFill>
              </a:rPr>
              <a:t>3</a:t>
            </a:r>
            <a:r>
              <a:rPr lang="en-GB" sz="1000">
                <a:solidFill>
                  <a:schemeClr val="dk1"/>
                </a:solidFill>
              </a:rPr>
              <a:t>) - Nitrogen Dioxide</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PM2.5 </a:t>
            </a:r>
            <a:r>
              <a:rPr lang="en-GB" sz="1000">
                <a:solidFill>
                  <a:schemeClr val="dk1"/>
                </a:solidFill>
              </a:rPr>
              <a:t>(µg/m</a:t>
            </a:r>
            <a:r>
              <a:rPr baseline="30000" lang="en-GB" sz="1000">
                <a:solidFill>
                  <a:schemeClr val="dk1"/>
                </a:solidFill>
              </a:rPr>
              <a:t>3</a:t>
            </a:r>
            <a:r>
              <a:rPr lang="en-GB" sz="1000">
                <a:solidFill>
                  <a:schemeClr val="dk1"/>
                </a:solidFill>
              </a:rPr>
              <a:t>) - PM2.5 Particulate Matter (hourly measured)</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PM10 </a:t>
            </a:r>
            <a:r>
              <a:rPr lang="en-GB" sz="1000">
                <a:solidFill>
                  <a:schemeClr val="dk1"/>
                </a:solidFill>
              </a:rPr>
              <a:t>(µg/m</a:t>
            </a:r>
            <a:r>
              <a:rPr baseline="30000" lang="en-GB" sz="1000">
                <a:solidFill>
                  <a:schemeClr val="dk1"/>
                </a:solidFill>
              </a:rPr>
              <a:t>3</a:t>
            </a:r>
            <a:r>
              <a:rPr lang="en-GB" sz="1000">
                <a:solidFill>
                  <a:schemeClr val="dk1"/>
                </a:solidFill>
              </a:rPr>
              <a:t>) - PM10 Particulate Matter (hourly measured)</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p>
          <a:p>
            <a:pPr indent="0" lvl="0" marL="0" rtl="0" algn="l">
              <a:spcBef>
                <a:spcPts val="1200"/>
              </a:spcBef>
              <a:spcAft>
                <a:spcPts val="1200"/>
              </a:spcAft>
              <a:buNone/>
            </a:pPr>
            <a:r>
              <a:t/>
            </a:r>
            <a:endParaRPr sz="1000"/>
          </a:p>
        </p:txBody>
      </p:sp>
      <p:grpSp>
        <p:nvGrpSpPr>
          <p:cNvPr id="79" name="Google Shape;79;p16"/>
          <p:cNvGrpSpPr/>
          <p:nvPr/>
        </p:nvGrpSpPr>
        <p:grpSpPr>
          <a:xfrm>
            <a:off x="6062575" y="1314388"/>
            <a:ext cx="3043200" cy="3524066"/>
            <a:chOff x="5643475" y="1098638"/>
            <a:chExt cx="3043200" cy="3524066"/>
          </a:xfrm>
        </p:grpSpPr>
        <p:pic>
          <p:nvPicPr>
            <p:cNvPr id="80" name="Google Shape;80;p16"/>
            <p:cNvPicPr preferRelativeResize="0"/>
            <p:nvPr/>
          </p:nvPicPr>
          <p:blipFill>
            <a:blip r:embed="rId3">
              <a:alphaModFix/>
            </a:blip>
            <a:stretch>
              <a:fillRect/>
            </a:stretch>
          </p:blipFill>
          <p:spPr>
            <a:xfrm>
              <a:off x="5643475" y="1098638"/>
              <a:ext cx="3043200" cy="3524066"/>
            </a:xfrm>
            <a:prstGeom prst="rect">
              <a:avLst/>
            </a:prstGeom>
            <a:noFill/>
            <a:ln>
              <a:noFill/>
            </a:ln>
          </p:spPr>
        </p:pic>
        <p:sp>
          <p:nvSpPr>
            <p:cNvPr id="81" name="Google Shape;81;p16"/>
            <p:cNvSpPr txBox="1"/>
            <p:nvPr/>
          </p:nvSpPr>
          <p:spPr>
            <a:xfrm>
              <a:off x="7429550" y="2886250"/>
              <a:ext cx="5499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rgbClr val="4689E4"/>
                  </a:solidFill>
                </a:rPr>
                <a:t>Townhead</a:t>
              </a:r>
              <a:endParaRPr sz="600">
                <a:solidFill>
                  <a:srgbClr val="4689E4"/>
                </a:solidFill>
              </a:endParaRPr>
            </a:p>
          </p:txBody>
        </p:sp>
        <p:sp>
          <p:nvSpPr>
            <p:cNvPr id="82" name="Google Shape;82;p16"/>
            <p:cNvSpPr txBox="1"/>
            <p:nvPr/>
          </p:nvSpPr>
          <p:spPr>
            <a:xfrm>
              <a:off x="5796000" y="2219500"/>
              <a:ext cx="4989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rgbClr val="CC4125"/>
                  </a:solidFill>
                </a:rPr>
                <a:t>Byres Rd</a:t>
              </a:r>
              <a:endParaRPr sz="600">
                <a:solidFill>
                  <a:srgbClr val="CC4125"/>
                </a:solidFill>
              </a:endParaRPr>
            </a:p>
          </p:txBody>
        </p:sp>
        <p:sp>
          <p:nvSpPr>
            <p:cNvPr id="83" name="Google Shape;83;p16"/>
            <p:cNvSpPr txBox="1"/>
            <p:nvPr/>
          </p:nvSpPr>
          <p:spPr>
            <a:xfrm>
              <a:off x="6483600" y="2413050"/>
              <a:ext cx="4989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rgbClr val="CC4125"/>
                  </a:solidFill>
                </a:rPr>
                <a:t>Great Western Rd</a:t>
              </a:r>
              <a:endParaRPr sz="600">
                <a:solidFill>
                  <a:srgbClr val="CC4125"/>
                </a:solidFill>
              </a:endParaRPr>
            </a:p>
          </p:txBody>
        </p:sp>
        <p:sp>
          <p:nvSpPr>
            <p:cNvPr id="84" name="Google Shape;84;p16"/>
            <p:cNvSpPr txBox="1"/>
            <p:nvPr/>
          </p:nvSpPr>
          <p:spPr>
            <a:xfrm>
              <a:off x="6432600" y="3107750"/>
              <a:ext cx="5499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rgbClr val="CC4125"/>
                  </a:solidFill>
                </a:rPr>
                <a:t>Anderston</a:t>
              </a:r>
              <a:endParaRPr sz="600">
                <a:solidFill>
                  <a:srgbClr val="CC4125"/>
                </a:solidFill>
              </a:endParaRPr>
            </a:p>
          </p:txBody>
        </p:sp>
        <p:sp>
          <p:nvSpPr>
            <p:cNvPr id="85" name="Google Shape;85;p16"/>
            <p:cNvSpPr txBox="1"/>
            <p:nvPr/>
          </p:nvSpPr>
          <p:spPr>
            <a:xfrm>
              <a:off x="7734350" y="3165650"/>
              <a:ext cx="4611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rgbClr val="4689E4"/>
                  </a:solidFill>
                </a:rPr>
                <a:t>High St</a:t>
              </a:r>
              <a:endParaRPr sz="600">
                <a:solidFill>
                  <a:srgbClr val="4689E4"/>
                </a:solidFill>
              </a:endParaRPr>
            </a:p>
          </p:txBody>
        </p:sp>
        <p:sp>
          <p:nvSpPr>
            <p:cNvPr id="86" name="Google Shape;86;p16"/>
            <p:cNvSpPr txBox="1"/>
            <p:nvPr/>
          </p:nvSpPr>
          <p:spPr>
            <a:xfrm>
              <a:off x="7124750" y="3197400"/>
              <a:ext cx="5499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rgbClr val="4689E4"/>
                  </a:solidFill>
                </a:rPr>
                <a:t>Kerbside</a:t>
              </a:r>
              <a:endParaRPr sz="600">
                <a:solidFill>
                  <a:srgbClr val="4689E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182525" y="127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Exploratory Data Analysis (EDA):</a:t>
            </a:r>
            <a:endParaRPr/>
          </a:p>
        </p:txBody>
      </p:sp>
      <p:sp>
        <p:nvSpPr>
          <p:cNvPr id="92" name="Google Shape;92;p17"/>
          <p:cNvSpPr txBox="1"/>
          <p:nvPr>
            <p:ph idx="1" type="body"/>
          </p:nvPr>
        </p:nvSpPr>
        <p:spPr>
          <a:xfrm>
            <a:off x="0" y="603600"/>
            <a:ext cx="9144000" cy="4439100"/>
          </a:xfrm>
          <a:prstGeom prst="rect">
            <a:avLst/>
          </a:prstGeom>
        </p:spPr>
        <p:txBody>
          <a:bodyPr anchorCtr="0" anchor="t" bIns="91425" lIns="91425" spcFirstLastPara="1" rIns="91425" wrap="square" tIns="91425">
            <a:normAutofit fontScale="25000" lnSpcReduction="20000"/>
          </a:bodyPr>
          <a:lstStyle/>
          <a:p>
            <a:pPr indent="0" lvl="0" marL="0" rtl="0" algn="l">
              <a:spcBef>
                <a:spcPts val="1400"/>
              </a:spcBef>
              <a:spcAft>
                <a:spcPts val="0"/>
              </a:spcAft>
              <a:buNone/>
            </a:pPr>
            <a:r>
              <a:rPr b="1" lang="en-GB" sz="4000">
                <a:solidFill>
                  <a:schemeClr val="dk1"/>
                </a:solidFill>
              </a:rPr>
              <a:t>Initial summary:</a:t>
            </a:r>
            <a:endParaRPr b="1" sz="4000">
              <a:solidFill>
                <a:schemeClr val="dk1"/>
              </a:solidFill>
            </a:endParaRPr>
          </a:p>
          <a:p>
            <a:pPr indent="-292100" lvl="0" marL="457200" rtl="0" algn="l">
              <a:spcBef>
                <a:spcPts val="1200"/>
              </a:spcBef>
              <a:spcAft>
                <a:spcPts val="0"/>
              </a:spcAft>
              <a:buClr>
                <a:schemeClr val="dk1"/>
              </a:buClr>
              <a:buSzPct val="100000"/>
              <a:buChar char="●"/>
            </a:pPr>
            <a:r>
              <a:rPr lang="en-GB" sz="4000">
                <a:solidFill>
                  <a:schemeClr val="dk1"/>
                </a:solidFill>
              </a:rPr>
              <a:t>We performed </a:t>
            </a:r>
            <a:r>
              <a:rPr b="1" lang="en-GB" sz="4000">
                <a:solidFill>
                  <a:schemeClr val="dk1"/>
                </a:solidFill>
              </a:rPr>
              <a:t>summary statistics</a:t>
            </a:r>
            <a:r>
              <a:rPr lang="en-GB" sz="4000">
                <a:solidFill>
                  <a:schemeClr val="dk1"/>
                </a:solidFill>
              </a:rPr>
              <a:t> and visualised distributions for each site</a:t>
            </a:r>
            <a:endParaRPr sz="4000">
              <a:solidFill>
                <a:schemeClr val="dk1"/>
              </a:solidFill>
            </a:endParaRPr>
          </a:p>
          <a:p>
            <a:pPr indent="-292100" lvl="0" marL="457200" rtl="0" algn="l">
              <a:spcBef>
                <a:spcPts val="0"/>
              </a:spcBef>
              <a:spcAft>
                <a:spcPts val="0"/>
              </a:spcAft>
              <a:buClr>
                <a:schemeClr val="dk1"/>
              </a:buClr>
              <a:buSzPct val="100000"/>
              <a:buChar char="●"/>
            </a:pPr>
            <a:r>
              <a:rPr lang="en-GB" sz="4000">
                <a:solidFill>
                  <a:schemeClr val="dk1"/>
                </a:solidFill>
              </a:rPr>
              <a:t>We checked for null values and calculated the percentage of them to see how we can deal with them </a:t>
            </a:r>
            <a:endParaRPr sz="4000">
              <a:solidFill>
                <a:schemeClr val="dk1"/>
              </a:solidFill>
            </a:endParaRPr>
          </a:p>
          <a:p>
            <a:pPr indent="-292100" lvl="0" marL="457200" rtl="0" algn="l">
              <a:spcBef>
                <a:spcPts val="0"/>
              </a:spcBef>
              <a:spcAft>
                <a:spcPts val="0"/>
              </a:spcAft>
              <a:buClr>
                <a:schemeClr val="dk1"/>
              </a:buClr>
              <a:buSzPct val="100000"/>
              <a:buChar char="●"/>
            </a:pPr>
            <a:r>
              <a:rPr lang="en-GB" sz="4000">
                <a:solidFill>
                  <a:schemeClr val="dk1"/>
                </a:solidFill>
              </a:rPr>
              <a:t>We also checked for any duplicate values </a:t>
            </a:r>
            <a:endParaRPr sz="4000">
              <a:solidFill>
                <a:schemeClr val="dk1"/>
              </a:solidFill>
            </a:endParaRPr>
          </a:p>
          <a:p>
            <a:pPr indent="0" lvl="0" marL="0" rtl="0" algn="l">
              <a:spcBef>
                <a:spcPts val="1200"/>
              </a:spcBef>
              <a:spcAft>
                <a:spcPts val="0"/>
              </a:spcAft>
              <a:buNone/>
            </a:pPr>
            <a:r>
              <a:rPr b="1" lang="en-GB" sz="4000">
                <a:solidFill>
                  <a:schemeClr val="dk1"/>
                </a:solidFill>
              </a:rPr>
              <a:t>Initial trends: </a:t>
            </a:r>
            <a:endParaRPr b="1" sz="4000">
              <a:solidFill>
                <a:schemeClr val="dk1"/>
              </a:solidFill>
            </a:endParaRPr>
          </a:p>
          <a:p>
            <a:pPr indent="0" lvl="0" marL="0" rtl="0" algn="l">
              <a:spcBef>
                <a:spcPts val="1200"/>
              </a:spcBef>
              <a:spcAft>
                <a:spcPts val="0"/>
              </a:spcAft>
              <a:buClr>
                <a:schemeClr val="dk1"/>
              </a:buClr>
              <a:buSzPct val="27500"/>
              <a:buFont typeface="Arial"/>
              <a:buNone/>
            </a:pPr>
            <a:r>
              <a:rPr b="1" lang="en-GB" sz="4000">
                <a:solidFill>
                  <a:schemeClr val="dk1"/>
                </a:solidFill>
              </a:rPr>
              <a:t>Reduction in NO₂ Levels Inside LEZ: </a:t>
            </a:r>
            <a:r>
              <a:rPr lang="en-GB" sz="4000">
                <a:solidFill>
                  <a:schemeClr val="dk1"/>
                </a:solidFill>
              </a:rPr>
              <a:t>Clear </a:t>
            </a:r>
            <a:r>
              <a:rPr b="1" lang="en-GB" sz="4000">
                <a:solidFill>
                  <a:schemeClr val="dk1"/>
                </a:solidFill>
              </a:rPr>
              <a:t>decrease in average NO₂ concentrations</a:t>
            </a:r>
            <a:r>
              <a:rPr lang="en-GB" sz="4000">
                <a:solidFill>
                  <a:schemeClr val="dk1"/>
                </a:solidFill>
              </a:rPr>
              <a:t> at monitoring stations </a:t>
            </a:r>
            <a:r>
              <a:rPr i="1" lang="en-GB" sz="4000">
                <a:solidFill>
                  <a:schemeClr val="dk1"/>
                </a:solidFill>
              </a:rPr>
              <a:t>within</a:t>
            </a:r>
            <a:r>
              <a:rPr lang="en-GB" sz="4000">
                <a:solidFill>
                  <a:schemeClr val="dk1"/>
                </a:solidFill>
              </a:rPr>
              <a:t> the LEZ (e.g., Townhead, High Street, Kerbside)</a:t>
            </a:r>
            <a:br>
              <a:rPr lang="en-GB" sz="4000">
                <a:solidFill>
                  <a:schemeClr val="dk1"/>
                </a:solidFill>
              </a:rPr>
            </a:br>
            <a:r>
              <a:rPr lang="en-GB" sz="4000">
                <a:solidFill>
                  <a:schemeClr val="dk1"/>
                </a:solidFill>
              </a:rPr>
              <a:t>Suggests the LEZ has had a </a:t>
            </a:r>
            <a:r>
              <a:rPr b="1" lang="en-GB" sz="4000">
                <a:solidFill>
                  <a:schemeClr val="dk1"/>
                </a:solidFill>
              </a:rPr>
              <a:t>direct and positive impact</a:t>
            </a:r>
            <a:r>
              <a:rPr lang="en-GB" sz="4000">
                <a:solidFill>
                  <a:schemeClr val="dk1"/>
                </a:solidFill>
              </a:rPr>
              <a:t> on traffic-related air pollution.</a:t>
            </a:r>
            <a:br>
              <a:rPr lang="en-GB" sz="4000">
                <a:solidFill>
                  <a:schemeClr val="dk1"/>
                </a:solidFill>
              </a:rPr>
            </a:br>
            <a:endParaRPr sz="4000">
              <a:solidFill>
                <a:schemeClr val="dk1"/>
              </a:solidFill>
            </a:endParaRPr>
          </a:p>
          <a:p>
            <a:pPr indent="0" lvl="0" marL="0" rtl="0" algn="l">
              <a:spcBef>
                <a:spcPts val="1200"/>
              </a:spcBef>
              <a:spcAft>
                <a:spcPts val="0"/>
              </a:spcAft>
              <a:buClr>
                <a:schemeClr val="dk1"/>
              </a:buClr>
              <a:buSzPct val="27500"/>
              <a:buFont typeface="Arial"/>
              <a:buNone/>
            </a:pPr>
            <a:r>
              <a:rPr b="1" lang="en-GB" sz="4000">
                <a:solidFill>
                  <a:schemeClr val="dk1"/>
                </a:solidFill>
              </a:rPr>
              <a:t>PM2.5 Levels Dropped Slightly Inside LEZ: </a:t>
            </a:r>
            <a:r>
              <a:rPr lang="en-GB" sz="4000">
                <a:solidFill>
                  <a:schemeClr val="dk1"/>
                </a:solidFill>
              </a:rPr>
              <a:t>PM2.5 levels </a:t>
            </a:r>
            <a:r>
              <a:rPr b="1" lang="en-GB" sz="4000">
                <a:solidFill>
                  <a:schemeClr val="dk1"/>
                </a:solidFill>
              </a:rPr>
              <a:t>reduced after LEZ</a:t>
            </a:r>
            <a:r>
              <a:rPr lang="en-GB" sz="4000">
                <a:solidFill>
                  <a:schemeClr val="dk1"/>
                </a:solidFill>
              </a:rPr>
              <a:t>, though the change is </a:t>
            </a:r>
            <a:r>
              <a:rPr b="1" lang="en-GB" sz="4000">
                <a:solidFill>
                  <a:schemeClr val="dk1"/>
                </a:solidFill>
              </a:rPr>
              <a:t>less dramatic</a:t>
            </a:r>
            <a:r>
              <a:rPr lang="en-GB" sz="4000">
                <a:solidFill>
                  <a:schemeClr val="dk1"/>
                </a:solidFill>
              </a:rPr>
              <a:t> than NO₂</a:t>
            </a:r>
            <a:br>
              <a:rPr lang="en-GB" sz="4000">
                <a:solidFill>
                  <a:schemeClr val="dk1"/>
                </a:solidFill>
              </a:rPr>
            </a:br>
            <a:r>
              <a:rPr lang="en-GB" sz="4000">
                <a:solidFill>
                  <a:schemeClr val="dk1"/>
                </a:solidFill>
              </a:rPr>
              <a:t>Still shows </a:t>
            </a:r>
            <a:r>
              <a:rPr b="1" lang="en-GB" sz="4000">
                <a:solidFill>
                  <a:schemeClr val="dk1"/>
                </a:solidFill>
              </a:rPr>
              <a:t>early signs of improvement</a:t>
            </a:r>
            <a:r>
              <a:rPr lang="en-GB" sz="4000">
                <a:solidFill>
                  <a:schemeClr val="dk1"/>
                </a:solidFill>
              </a:rPr>
              <a:t> likely linked to reduced vehicle emissions.</a:t>
            </a:r>
            <a:br>
              <a:rPr lang="en-GB" sz="4000">
                <a:solidFill>
                  <a:schemeClr val="dk1"/>
                </a:solidFill>
              </a:rPr>
            </a:br>
            <a:endParaRPr sz="4000">
              <a:solidFill>
                <a:schemeClr val="dk1"/>
              </a:solidFill>
            </a:endParaRPr>
          </a:p>
          <a:p>
            <a:pPr indent="0" lvl="0" marL="0" rtl="0" algn="l">
              <a:spcBef>
                <a:spcPts val="1200"/>
              </a:spcBef>
              <a:spcAft>
                <a:spcPts val="0"/>
              </a:spcAft>
              <a:buClr>
                <a:schemeClr val="dk1"/>
              </a:buClr>
              <a:buSzPct val="27500"/>
              <a:buFont typeface="Arial"/>
              <a:buNone/>
            </a:pPr>
            <a:r>
              <a:rPr b="1" lang="en-GB" sz="4000">
                <a:solidFill>
                  <a:schemeClr val="dk1"/>
                </a:solidFill>
              </a:rPr>
              <a:t>PM10 Reduction Is Modest or Minimal: </a:t>
            </a:r>
            <a:r>
              <a:rPr lang="en-GB" sz="4000">
                <a:solidFill>
                  <a:schemeClr val="dk1"/>
                </a:solidFill>
              </a:rPr>
              <a:t>PM10 levels showed a </a:t>
            </a:r>
            <a:r>
              <a:rPr b="1" lang="en-GB" sz="4000">
                <a:solidFill>
                  <a:schemeClr val="dk1"/>
                </a:solidFill>
              </a:rPr>
              <a:t>small drop</a:t>
            </a:r>
            <a:r>
              <a:rPr lang="en-GB" sz="4000">
                <a:solidFill>
                  <a:schemeClr val="dk1"/>
                </a:solidFill>
              </a:rPr>
              <a:t> in some locations, but not consistent across all sites</a:t>
            </a:r>
            <a:br>
              <a:rPr lang="en-GB" sz="4000">
                <a:solidFill>
                  <a:schemeClr val="dk1"/>
                </a:solidFill>
              </a:rPr>
            </a:br>
            <a:r>
              <a:rPr lang="en-GB" sz="4000">
                <a:solidFill>
                  <a:schemeClr val="dk1"/>
                </a:solidFill>
              </a:rPr>
              <a:t>PM10 may be influenced by </a:t>
            </a:r>
            <a:r>
              <a:rPr b="1" lang="en-GB" sz="4000">
                <a:solidFill>
                  <a:schemeClr val="dk1"/>
                </a:solidFill>
              </a:rPr>
              <a:t>other sources</a:t>
            </a:r>
            <a:r>
              <a:rPr lang="en-GB" sz="4000">
                <a:solidFill>
                  <a:schemeClr val="dk1"/>
                </a:solidFill>
              </a:rPr>
              <a:t> (e.g., construction, dust) beyond vehicle emissions.</a:t>
            </a:r>
            <a:br>
              <a:rPr lang="en-GB" sz="4000">
                <a:solidFill>
                  <a:schemeClr val="dk1"/>
                </a:solidFill>
              </a:rPr>
            </a:br>
            <a:endParaRPr sz="4000">
              <a:solidFill>
                <a:schemeClr val="dk1"/>
              </a:solidFill>
            </a:endParaRPr>
          </a:p>
          <a:p>
            <a:pPr indent="0" lvl="0" marL="0" rtl="0" algn="l">
              <a:spcBef>
                <a:spcPts val="1200"/>
              </a:spcBef>
              <a:spcAft>
                <a:spcPts val="0"/>
              </a:spcAft>
              <a:buClr>
                <a:schemeClr val="dk1"/>
              </a:buClr>
              <a:buSzPct val="27500"/>
              <a:buFont typeface="Arial"/>
              <a:buNone/>
            </a:pPr>
            <a:r>
              <a:rPr b="1" lang="en-GB" sz="4000">
                <a:solidFill>
                  <a:schemeClr val="dk1"/>
                </a:solidFill>
              </a:rPr>
              <a:t> Outside LEZ, Pollution Levels Stayed Steady: </a:t>
            </a:r>
            <a:r>
              <a:rPr lang="en-GB" sz="4000">
                <a:solidFill>
                  <a:schemeClr val="dk1"/>
                </a:solidFill>
              </a:rPr>
              <a:t>NO₂, PM2.5, and PM10 levels at sites </a:t>
            </a:r>
            <a:r>
              <a:rPr i="1" lang="en-GB" sz="4000">
                <a:solidFill>
                  <a:schemeClr val="dk1"/>
                </a:solidFill>
              </a:rPr>
              <a:t>outside</a:t>
            </a:r>
            <a:r>
              <a:rPr lang="en-GB" sz="4000">
                <a:solidFill>
                  <a:schemeClr val="dk1"/>
                </a:solidFill>
              </a:rPr>
              <a:t> the LEZ (e.g., Anderston, Byres Road, Dumbarton Road) showed </a:t>
            </a:r>
            <a:r>
              <a:rPr b="1" lang="en-GB" sz="4000">
                <a:solidFill>
                  <a:schemeClr val="dk1"/>
                </a:solidFill>
              </a:rPr>
              <a:t>little or no change</a:t>
            </a:r>
            <a:br>
              <a:rPr b="1" lang="en-GB" sz="4000">
                <a:solidFill>
                  <a:schemeClr val="dk1"/>
                </a:solidFill>
              </a:rPr>
            </a:br>
            <a:r>
              <a:rPr lang="en-GB" sz="4000">
                <a:solidFill>
                  <a:schemeClr val="dk1"/>
                </a:solidFill>
              </a:rPr>
              <a:t>This confirms the </a:t>
            </a:r>
            <a:r>
              <a:rPr b="1" lang="en-GB" sz="4000">
                <a:solidFill>
                  <a:schemeClr val="dk1"/>
                </a:solidFill>
              </a:rPr>
              <a:t>LEZ impact is localised</a:t>
            </a:r>
            <a:r>
              <a:rPr lang="en-GB" sz="4000">
                <a:solidFill>
                  <a:schemeClr val="dk1"/>
                </a:solidFill>
              </a:rPr>
              <a:t> to the targeted area.</a:t>
            </a:r>
            <a:br>
              <a:rPr lang="en-GB" sz="4000">
                <a:solidFill>
                  <a:schemeClr val="dk1"/>
                </a:solidFill>
              </a:rPr>
            </a:br>
            <a:endParaRPr sz="4000">
              <a:solidFill>
                <a:schemeClr val="dk1"/>
              </a:solidFill>
            </a:endParaRPr>
          </a:p>
          <a:p>
            <a:pPr indent="0" lvl="0" marL="0" rtl="0" algn="l">
              <a:spcBef>
                <a:spcPts val="1200"/>
              </a:spcBef>
              <a:spcAft>
                <a:spcPts val="0"/>
              </a:spcAft>
              <a:buClr>
                <a:schemeClr val="dk1"/>
              </a:buClr>
              <a:buSzPct val="27500"/>
              <a:buFont typeface="Arial"/>
              <a:buNone/>
            </a:pPr>
            <a:r>
              <a:rPr b="1" lang="en-GB" sz="4000">
                <a:solidFill>
                  <a:schemeClr val="dk1"/>
                </a:solidFill>
              </a:rPr>
              <a:t>Data is Right-Skewed Across All Stations: </a:t>
            </a:r>
            <a:r>
              <a:rPr lang="en-GB" sz="4000">
                <a:solidFill>
                  <a:schemeClr val="dk1"/>
                </a:solidFill>
              </a:rPr>
              <a:t>All pollutant distributions are </a:t>
            </a:r>
            <a:r>
              <a:rPr b="1" lang="en-GB" sz="4000">
                <a:solidFill>
                  <a:schemeClr val="dk1"/>
                </a:solidFill>
              </a:rPr>
              <a:t>right-skewed</a:t>
            </a:r>
            <a:r>
              <a:rPr lang="en-GB" sz="4000">
                <a:solidFill>
                  <a:schemeClr val="dk1"/>
                </a:solidFill>
              </a:rPr>
              <a:t>, meaning </a:t>
            </a:r>
            <a:r>
              <a:rPr b="1" lang="en-GB" sz="4000">
                <a:solidFill>
                  <a:schemeClr val="dk1"/>
                </a:solidFill>
              </a:rPr>
              <a:t>most days have low pollution</a:t>
            </a:r>
            <a:r>
              <a:rPr lang="en-GB" sz="4000">
                <a:solidFill>
                  <a:schemeClr val="dk1"/>
                </a:solidFill>
              </a:rPr>
              <a:t>, with a few </a:t>
            </a:r>
            <a:r>
              <a:rPr b="1" lang="en-GB" sz="4000">
                <a:solidFill>
                  <a:schemeClr val="dk1"/>
                </a:solidFill>
              </a:rPr>
              <a:t>extreme spikes</a:t>
            </a:r>
            <a:br>
              <a:rPr b="1" lang="en-GB" sz="4000">
                <a:solidFill>
                  <a:schemeClr val="dk1"/>
                </a:solidFill>
              </a:rPr>
            </a:br>
            <a:r>
              <a:rPr lang="en-GB" sz="4000">
                <a:solidFill>
                  <a:schemeClr val="dk1"/>
                </a:solidFill>
              </a:rPr>
              <a:t>Median is a better measure than mean for central values in this dataset.</a:t>
            </a:r>
            <a:endParaRPr sz="4000">
              <a:solidFill>
                <a:schemeClr val="dk1"/>
              </a:solidFill>
            </a:endParaRPr>
          </a:p>
          <a:p>
            <a:pPr indent="0" lvl="0" marL="0" rtl="0" algn="l">
              <a:spcBef>
                <a:spcPts val="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pic>
        <p:nvPicPr>
          <p:cNvPr id="93" name="Google Shape;93;p17"/>
          <p:cNvPicPr preferRelativeResize="0"/>
          <p:nvPr/>
        </p:nvPicPr>
        <p:blipFill>
          <a:blip r:embed="rId3">
            <a:alphaModFix/>
          </a:blip>
          <a:stretch>
            <a:fillRect/>
          </a:stretch>
        </p:blipFill>
        <p:spPr>
          <a:xfrm>
            <a:off x="6638474" y="215450"/>
            <a:ext cx="2136025" cy="146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143275" y="198425"/>
            <a:ext cx="86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Distribution:</a:t>
            </a:r>
            <a:endParaRPr/>
          </a:p>
        </p:txBody>
      </p:sp>
      <p:sp>
        <p:nvSpPr>
          <p:cNvPr id="99" name="Google Shape;99;p18"/>
          <p:cNvSpPr txBox="1"/>
          <p:nvPr>
            <p:ph idx="1" type="body"/>
          </p:nvPr>
        </p:nvSpPr>
        <p:spPr>
          <a:xfrm>
            <a:off x="143400" y="771125"/>
            <a:ext cx="8842500" cy="42009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GB" sz="1300">
                <a:solidFill>
                  <a:schemeClr val="dk1"/>
                </a:solidFill>
              </a:rPr>
              <a:t>Key Insight: Right-Skewed Distribution</a:t>
            </a:r>
            <a:endParaRPr b="1" sz="13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The distributions of </a:t>
            </a:r>
            <a:r>
              <a:rPr b="1" lang="en-GB" sz="1100">
                <a:solidFill>
                  <a:schemeClr val="dk1"/>
                </a:solidFill>
              </a:rPr>
              <a:t>NO₂</a:t>
            </a:r>
            <a:r>
              <a:rPr lang="en-GB" sz="1100">
                <a:solidFill>
                  <a:schemeClr val="dk1"/>
                </a:solidFill>
              </a:rPr>
              <a:t>, </a:t>
            </a:r>
            <a:r>
              <a:rPr b="1" lang="en-GB" sz="1100">
                <a:solidFill>
                  <a:schemeClr val="dk1"/>
                </a:solidFill>
              </a:rPr>
              <a:t>PM2.5</a:t>
            </a:r>
            <a:r>
              <a:rPr lang="en-GB" sz="1100">
                <a:solidFill>
                  <a:schemeClr val="dk1"/>
                </a:solidFill>
              </a:rPr>
              <a:t>, and </a:t>
            </a:r>
            <a:r>
              <a:rPr b="1" lang="en-GB" sz="1100">
                <a:solidFill>
                  <a:schemeClr val="dk1"/>
                </a:solidFill>
              </a:rPr>
              <a:t>PM10</a:t>
            </a:r>
            <a:r>
              <a:rPr lang="en-GB" sz="1100">
                <a:solidFill>
                  <a:schemeClr val="dk1"/>
                </a:solidFill>
              </a:rPr>
              <a:t> are </a:t>
            </a:r>
            <a:r>
              <a:rPr b="1" lang="en-GB" sz="1100">
                <a:solidFill>
                  <a:schemeClr val="dk1"/>
                </a:solidFill>
              </a:rPr>
              <a:t>right-skewed (positively skewed)</a:t>
            </a:r>
            <a:br>
              <a:rPr b="1" lang="en-GB" sz="1100">
                <a:solidFill>
                  <a:schemeClr val="dk1"/>
                </a:solidFill>
              </a:rPr>
            </a:br>
            <a:endParaRPr b="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Most values are concentrated at the </a:t>
            </a:r>
            <a:r>
              <a:rPr b="1" lang="en-GB" sz="1100">
                <a:solidFill>
                  <a:schemeClr val="dk1"/>
                </a:solidFill>
              </a:rPr>
              <a:t>lower end</a:t>
            </a:r>
            <a:r>
              <a:rPr lang="en-GB" sz="1100">
                <a:solidFill>
                  <a:schemeClr val="dk1"/>
                </a:solidFill>
              </a:rPr>
              <a:t>, with occasional </a:t>
            </a:r>
            <a:r>
              <a:rPr b="1" lang="en-GB" sz="1100">
                <a:solidFill>
                  <a:schemeClr val="dk1"/>
                </a:solidFill>
              </a:rPr>
              <a:t>high spikes</a:t>
            </a:r>
            <a:br>
              <a:rPr b="1" lang="en-GB" sz="1100">
                <a:solidFill>
                  <a:schemeClr val="dk1"/>
                </a:solidFill>
              </a:rPr>
            </a:br>
            <a:endParaRPr b="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These spikes may occur during traffic congestion, poor weather, or industrial events</a:t>
            </a:r>
            <a:br>
              <a:rPr lang="en-GB" sz="1100">
                <a:solidFill>
                  <a:schemeClr val="dk1"/>
                </a:solidFill>
              </a:rPr>
            </a:br>
            <a:endParaRPr sz="1100">
              <a:solidFill>
                <a:schemeClr val="dk1"/>
              </a:solidFill>
            </a:endParaRPr>
          </a:p>
          <a:p>
            <a:pPr indent="0" lvl="0" marL="0" rtl="0" algn="l">
              <a:spcBef>
                <a:spcPts val="1400"/>
              </a:spcBef>
              <a:spcAft>
                <a:spcPts val="0"/>
              </a:spcAft>
              <a:buClr>
                <a:schemeClr val="dk1"/>
              </a:buClr>
              <a:buSzPts val="1100"/>
              <a:buFont typeface="Arial"/>
              <a:buNone/>
            </a:pPr>
            <a:r>
              <a:rPr b="1" lang="en-GB" sz="1300">
                <a:solidFill>
                  <a:schemeClr val="dk1"/>
                </a:solidFill>
              </a:rPr>
              <a:t>Why This Is Important:</a:t>
            </a:r>
            <a:endParaRPr b="1" sz="13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This pattern is </a:t>
            </a:r>
            <a:r>
              <a:rPr b="1" lang="en-GB" sz="1100">
                <a:solidFill>
                  <a:schemeClr val="dk1"/>
                </a:solidFill>
              </a:rPr>
              <a:t>typical in air quality data</a:t>
            </a:r>
            <a:br>
              <a:rPr b="1" lang="en-GB" sz="1100">
                <a:solidFill>
                  <a:schemeClr val="dk1"/>
                </a:solidFill>
              </a:rPr>
            </a:br>
            <a:endParaRPr b="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It shows that high pollution levels are </a:t>
            </a:r>
            <a:r>
              <a:rPr b="1" lang="en-GB" sz="1100">
                <a:solidFill>
                  <a:schemeClr val="dk1"/>
                </a:solidFill>
              </a:rPr>
              <a:t>less frequent</a:t>
            </a:r>
            <a:r>
              <a:rPr lang="en-GB" sz="1100">
                <a:solidFill>
                  <a:schemeClr val="dk1"/>
                </a:solidFill>
              </a:rPr>
              <a:t>, but still </a:t>
            </a:r>
            <a:r>
              <a:rPr b="1" lang="en-GB" sz="1100">
                <a:solidFill>
                  <a:schemeClr val="dk1"/>
                </a:solidFill>
              </a:rPr>
              <a:t>significant</a:t>
            </a:r>
            <a:br>
              <a:rPr b="1" lang="en-GB" sz="1100">
                <a:solidFill>
                  <a:schemeClr val="dk1"/>
                </a:solidFill>
              </a:rPr>
            </a:br>
            <a:endParaRPr b="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Since the data is not normally distributed, the </a:t>
            </a:r>
            <a:r>
              <a:rPr b="1" lang="en-GB" sz="1100">
                <a:solidFill>
                  <a:schemeClr val="dk1"/>
                </a:solidFill>
              </a:rPr>
              <a:t>median</a:t>
            </a:r>
            <a:r>
              <a:rPr lang="en-GB" sz="1100">
                <a:solidFill>
                  <a:schemeClr val="dk1"/>
                </a:solidFill>
              </a:rPr>
              <a:t> may better represent typical values than the mean</a:t>
            </a:r>
            <a:br>
              <a:rPr lang="en-GB"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It also suggests that </a:t>
            </a:r>
            <a:r>
              <a:rPr b="1" lang="en-GB" sz="1100">
                <a:solidFill>
                  <a:schemeClr val="dk1"/>
                </a:solidFill>
              </a:rPr>
              <a:t>non-parametric statistical methods</a:t>
            </a:r>
            <a:r>
              <a:rPr lang="en-GB" sz="1100">
                <a:solidFill>
                  <a:schemeClr val="dk1"/>
                </a:solidFill>
              </a:rPr>
              <a:t> may be more appropriate </a:t>
            </a:r>
            <a:endParaRPr sz="1100">
              <a:solidFill>
                <a:schemeClr val="dk1"/>
              </a:solidFill>
            </a:endParaRPr>
          </a:p>
          <a:p>
            <a:pPr indent="0" lvl="0" marL="0" rtl="0" algn="l">
              <a:spcBef>
                <a:spcPts val="1200"/>
              </a:spcBef>
              <a:spcAft>
                <a:spcPts val="1200"/>
              </a:spcAft>
              <a:buNone/>
            </a:pPr>
            <a:r>
              <a:t/>
            </a:r>
            <a:endParaRPr/>
          </a:p>
        </p:txBody>
      </p:sp>
      <p:pic>
        <p:nvPicPr>
          <p:cNvPr id="100" name="Google Shape;100;p18"/>
          <p:cNvPicPr preferRelativeResize="0"/>
          <p:nvPr/>
        </p:nvPicPr>
        <p:blipFill>
          <a:blip r:embed="rId3">
            <a:alphaModFix/>
          </a:blip>
          <a:stretch>
            <a:fillRect/>
          </a:stretch>
        </p:blipFill>
        <p:spPr>
          <a:xfrm>
            <a:off x="6155750" y="43000"/>
            <a:ext cx="2790875" cy="1693200"/>
          </a:xfrm>
          <a:prstGeom prst="rect">
            <a:avLst/>
          </a:prstGeom>
          <a:noFill/>
          <a:ln>
            <a:noFill/>
          </a:ln>
        </p:spPr>
      </p:pic>
      <p:pic>
        <p:nvPicPr>
          <p:cNvPr id="101" name="Google Shape;101;p18"/>
          <p:cNvPicPr preferRelativeResize="0"/>
          <p:nvPr/>
        </p:nvPicPr>
        <p:blipFill>
          <a:blip r:embed="rId4">
            <a:alphaModFix/>
          </a:blip>
          <a:stretch>
            <a:fillRect/>
          </a:stretch>
        </p:blipFill>
        <p:spPr>
          <a:xfrm>
            <a:off x="6155750" y="1821376"/>
            <a:ext cx="2896549" cy="172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96300" y="69250"/>
            <a:ext cx="873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650"/>
              <a:t>Before vs After LEZ on </a:t>
            </a:r>
            <a:r>
              <a:rPr lang="en-GB" sz="2650"/>
              <a:t>NO₂ levels</a:t>
            </a:r>
            <a:r>
              <a:rPr lang="en-GB" sz="2650"/>
              <a:t>:</a:t>
            </a:r>
            <a:endParaRPr sz="2650"/>
          </a:p>
          <a:p>
            <a:pPr indent="0" lvl="0" marL="0" rtl="0" algn="l">
              <a:spcBef>
                <a:spcPts val="0"/>
              </a:spcBef>
              <a:spcAft>
                <a:spcPts val="0"/>
              </a:spcAft>
              <a:buNone/>
            </a:pPr>
            <a:r>
              <a:t/>
            </a:r>
            <a:endParaRPr/>
          </a:p>
        </p:txBody>
      </p:sp>
      <p:sp>
        <p:nvSpPr>
          <p:cNvPr id="107" name="Google Shape;107;p19"/>
          <p:cNvSpPr txBox="1"/>
          <p:nvPr>
            <p:ph idx="1" type="body"/>
          </p:nvPr>
        </p:nvSpPr>
        <p:spPr>
          <a:xfrm>
            <a:off x="96300" y="544875"/>
            <a:ext cx="8936400" cy="4598700"/>
          </a:xfrm>
          <a:prstGeom prst="rect">
            <a:avLst/>
          </a:prstGeom>
        </p:spPr>
        <p:txBody>
          <a:bodyPr anchorCtr="0" anchor="t" bIns="91425" lIns="91425" spcFirstLastPara="1" rIns="91425" wrap="square" tIns="91425">
            <a:normAutofit fontScale="25000" lnSpcReduction="20000"/>
          </a:bodyPr>
          <a:lstStyle/>
          <a:p>
            <a:pPr indent="0" lvl="0" marL="0" rtl="0" algn="l">
              <a:spcBef>
                <a:spcPts val="1400"/>
              </a:spcBef>
              <a:spcAft>
                <a:spcPts val="0"/>
              </a:spcAft>
              <a:buNone/>
            </a:pPr>
            <a:r>
              <a:rPr b="1" lang="en-GB" sz="4000">
                <a:solidFill>
                  <a:schemeClr val="dk1"/>
                </a:solidFill>
              </a:rPr>
              <a:t>🧪Method: </a:t>
            </a:r>
            <a:r>
              <a:rPr lang="en-GB" sz="4000">
                <a:solidFill>
                  <a:schemeClr val="dk1"/>
                </a:solidFill>
              </a:rPr>
              <a:t>We compared average NO₂ and PM2.5 levels </a:t>
            </a:r>
            <a:r>
              <a:rPr b="1" lang="en-GB" sz="4000">
                <a:solidFill>
                  <a:schemeClr val="dk1"/>
                </a:solidFill>
              </a:rPr>
              <a:t>before</a:t>
            </a:r>
            <a:r>
              <a:rPr lang="en-GB" sz="4000">
                <a:solidFill>
                  <a:schemeClr val="dk1"/>
                </a:solidFill>
              </a:rPr>
              <a:t> and </a:t>
            </a:r>
            <a:r>
              <a:rPr b="1" lang="en-GB" sz="4000">
                <a:solidFill>
                  <a:schemeClr val="dk1"/>
                </a:solidFill>
              </a:rPr>
              <a:t>after</a:t>
            </a:r>
            <a:r>
              <a:rPr lang="en-GB" sz="4000">
                <a:solidFill>
                  <a:schemeClr val="dk1"/>
                </a:solidFill>
              </a:rPr>
              <a:t> the introduction of Glasgow’s Low Emission Zone (LEZ)</a:t>
            </a:r>
            <a:br>
              <a:rPr lang="en-GB" sz="4000">
                <a:solidFill>
                  <a:schemeClr val="dk1"/>
                </a:solidFill>
              </a:rPr>
            </a:br>
            <a:endParaRPr sz="4000">
              <a:solidFill>
                <a:schemeClr val="dk1"/>
              </a:solidFill>
            </a:endParaRPr>
          </a:p>
          <a:p>
            <a:pPr indent="0" lvl="0" marL="0" rtl="0" algn="l">
              <a:spcBef>
                <a:spcPts val="1400"/>
              </a:spcBef>
              <a:spcAft>
                <a:spcPts val="0"/>
              </a:spcAft>
              <a:buNone/>
            </a:pPr>
            <a:r>
              <a:rPr lang="en-GB" sz="4000">
                <a:solidFill>
                  <a:schemeClr val="dk1"/>
                </a:solidFill>
              </a:rPr>
              <a:t>The LEZ officially came into effect in </a:t>
            </a:r>
            <a:r>
              <a:rPr b="1" lang="en-GB" sz="4000">
                <a:solidFill>
                  <a:schemeClr val="dk1"/>
                </a:solidFill>
              </a:rPr>
              <a:t>June 2023</a:t>
            </a:r>
            <a:r>
              <a:rPr lang="en-GB" sz="4000">
                <a:solidFill>
                  <a:schemeClr val="dk1"/>
                </a:solidFill>
              </a:rPr>
              <a:t>, so we used:</a:t>
            </a:r>
            <a:br>
              <a:rPr lang="en-GB" sz="4000">
                <a:solidFill>
                  <a:schemeClr val="dk1"/>
                </a:solidFill>
              </a:rPr>
            </a:br>
            <a:r>
              <a:rPr b="1" lang="en-GB" sz="4000">
                <a:solidFill>
                  <a:schemeClr val="dk1"/>
                </a:solidFill>
              </a:rPr>
              <a:t>Before LEZ:</a:t>
            </a:r>
            <a:r>
              <a:rPr lang="en-GB" sz="4000">
                <a:solidFill>
                  <a:schemeClr val="dk1"/>
                </a:solidFill>
              </a:rPr>
              <a:t> Jan 2019 – May 2023</a:t>
            </a:r>
            <a:br>
              <a:rPr lang="en-GB" sz="4000">
                <a:solidFill>
                  <a:schemeClr val="dk1"/>
                </a:solidFill>
              </a:rPr>
            </a:br>
            <a:r>
              <a:rPr b="1" lang="en-GB" sz="4000">
                <a:solidFill>
                  <a:schemeClr val="dk1"/>
                </a:solidFill>
              </a:rPr>
              <a:t>After LEZ:</a:t>
            </a:r>
            <a:r>
              <a:rPr lang="en-GB" sz="4000">
                <a:solidFill>
                  <a:schemeClr val="dk1"/>
                </a:solidFill>
              </a:rPr>
              <a:t> June 2023 – December 2024</a:t>
            </a:r>
            <a:endParaRPr sz="4000">
              <a:solidFill>
                <a:schemeClr val="dk1"/>
              </a:solidFill>
            </a:endParaRPr>
          </a:p>
          <a:p>
            <a:pPr indent="0" lvl="0" marL="0" rtl="0" algn="l">
              <a:spcBef>
                <a:spcPts val="1200"/>
              </a:spcBef>
              <a:spcAft>
                <a:spcPts val="0"/>
              </a:spcAft>
              <a:buClr>
                <a:schemeClr val="dk1"/>
              </a:buClr>
              <a:buSzPct val="27500"/>
              <a:buFont typeface="Arial"/>
              <a:buNone/>
            </a:pPr>
            <a:r>
              <a:rPr b="1" lang="en-GB" sz="4000">
                <a:solidFill>
                  <a:schemeClr val="dk1"/>
                </a:solidFill>
              </a:rPr>
              <a:t>Top graph: All three locations show a clear decrease</a:t>
            </a:r>
            <a:r>
              <a:rPr lang="en-GB" sz="4000">
                <a:solidFill>
                  <a:schemeClr val="dk1"/>
                </a:solidFill>
              </a:rPr>
              <a:t> in NO₂ after the LEZ was introduced in </a:t>
            </a:r>
            <a:r>
              <a:rPr b="1" lang="en-GB" sz="4000">
                <a:solidFill>
                  <a:schemeClr val="dk1"/>
                </a:solidFill>
              </a:rPr>
              <a:t>June 2023</a:t>
            </a:r>
            <a:endParaRPr b="1" sz="4000">
              <a:solidFill>
                <a:schemeClr val="dk1"/>
              </a:solidFill>
            </a:endParaRPr>
          </a:p>
          <a:p>
            <a:pPr indent="-292100" lvl="0" marL="457200" rtl="0" algn="l">
              <a:spcBef>
                <a:spcPts val="1200"/>
              </a:spcBef>
              <a:spcAft>
                <a:spcPts val="0"/>
              </a:spcAft>
              <a:buClr>
                <a:schemeClr val="dk1"/>
              </a:buClr>
              <a:buSzPct val="100000"/>
              <a:buChar char="●"/>
            </a:pPr>
            <a:r>
              <a:rPr b="1" lang="en-GB" sz="4000">
                <a:solidFill>
                  <a:schemeClr val="dk1"/>
                </a:solidFill>
              </a:rPr>
              <a:t>Townhead</a:t>
            </a:r>
            <a:r>
              <a:rPr lang="en-GB" sz="4000">
                <a:solidFill>
                  <a:schemeClr val="dk1"/>
                </a:solidFill>
              </a:rPr>
              <a:t>: Big drop</a:t>
            </a:r>
            <a:br>
              <a:rPr lang="en-GB" sz="4000">
                <a:solidFill>
                  <a:schemeClr val="dk1"/>
                </a:solidFill>
              </a:rPr>
            </a:br>
            <a:endParaRPr sz="4000">
              <a:solidFill>
                <a:schemeClr val="dk1"/>
              </a:solidFill>
            </a:endParaRPr>
          </a:p>
          <a:p>
            <a:pPr indent="-292100" lvl="0" marL="457200" rtl="0" algn="l">
              <a:spcBef>
                <a:spcPts val="0"/>
              </a:spcBef>
              <a:spcAft>
                <a:spcPts val="0"/>
              </a:spcAft>
              <a:buClr>
                <a:schemeClr val="dk1"/>
              </a:buClr>
              <a:buSzPct val="100000"/>
              <a:buChar char="●"/>
            </a:pPr>
            <a:r>
              <a:rPr b="1" lang="en-GB" sz="4000">
                <a:solidFill>
                  <a:schemeClr val="dk1"/>
                </a:solidFill>
              </a:rPr>
              <a:t>Kerbside</a:t>
            </a:r>
            <a:r>
              <a:rPr lang="en-GB" sz="4000">
                <a:solidFill>
                  <a:schemeClr val="dk1"/>
                </a:solidFill>
              </a:rPr>
              <a:t>: Still the highest overall, but reduced</a:t>
            </a:r>
            <a:br>
              <a:rPr lang="en-GB" sz="4000">
                <a:solidFill>
                  <a:schemeClr val="dk1"/>
                </a:solidFill>
              </a:rPr>
            </a:br>
            <a:endParaRPr sz="4000">
              <a:solidFill>
                <a:schemeClr val="dk1"/>
              </a:solidFill>
            </a:endParaRPr>
          </a:p>
          <a:p>
            <a:pPr indent="-292100" lvl="0" marL="457200" rtl="0" algn="l">
              <a:spcBef>
                <a:spcPts val="0"/>
              </a:spcBef>
              <a:spcAft>
                <a:spcPts val="0"/>
              </a:spcAft>
              <a:buClr>
                <a:schemeClr val="dk1"/>
              </a:buClr>
              <a:buSzPct val="100000"/>
              <a:buChar char="●"/>
            </a:pPr>
            <a:r>
              <a:rPr b="1" lang="en-GB" sz="4000">
                <a:solidFill>
                  <a:schemeClr val="dk1"/>
                </a:solidFill>
              </a:rPr>
              <a:t>High Street</a:t>
            </a:r>
            <a:r>
              <a:rPr lang="en-GB" sz="4000">
                <a:solidFill>
                  <a:schemeClr val="dk1"/>
                </a:solidFill>
              </a:rPr>
              <a:t>: Also a noticeable decrease</a:t>
            </a:r>
            <a:endParaRPr sz="4000">
              <a:solidFill>
                <a:schemeClr val="dk1"/>
              </a:solidFill>
            </a:endParaRPr>
          </a:p>
          <a:p>
            <a:pPr indent="0" lvl="0" marL="0" rtl="0" algn="l">
              <a:spcBef>
                <a:spcPts val="1200"/>
              </a:spcBef>
              <a:spcAft>
                <a:spcPts val="0"/>
              </a:spcAft>
              <a:buNone/>
            </a:pPr>
            <a:r>
              <a:rPr lang="en-GB" sz="4000">
                <a:solidFill>
                  <a:schemeClr val="dk1"/>
                </a:solidFill>
              </a:rPr>
              <a:t>-&gt; LEZ had a </a:t>
            </a:r>
            <a:r>
              <a:rPr b="1" lang="en-GB" sz="4000">
                <a:solidFill>
                  <a:schemeClr val="dk1"/>
                </a:solidFill>
              </a:rPr>
              <a:t>positive impact</a:t>
            </a:r>
            <a:r>
              <a:rPr lang="en-GB" sz="4000">
                <a:solidFill>
                  <a:schemeClr val="dk1"/>
                </a:solidFill>
              </a:rPr>
              <a:t> on reducing NO₂ levels at stations </a:t>
            </a:r>
            <a:r>
              <a:rPr b="1" lang="en-GB" sz="4000">
                <a:solidFill>
                  <a:schemeClr val="dk1"/>
                </a:solidFill>
              </a:rPr>
              <a:t>inside the restricted zone</a:t>
            </a:r>
            <a:endParaRPr b="1" sz="4000">
              <a:solidFill>
                <a:schemeClr val="dk1"/>
              </a:solidFill>
            </a:endParaRPr>
          </a:p>
          <a:p>
            <a:pPr indent="0" lvl="0" marL="0" rtl="0" algn="l">
              <a:spcBef>
                <a:spcPts val="1200"/>
              </a:spcBef>
              <a:spcAft>
                <a:spcPts val="0"/>
              </a:spcAft>
              <a:buClr>
                <a:schemeClr val="dk1"/>
              </a:buClr>
              <a:buSzPct val="27500"/>
              <a:buFont typeface="Arial"/>
              <a:buNone/>
            </a:pPr>
            <a:r>
              <a:rPr b="1" lang="en-GB" sz="4000">
                <a:solidFill>
                  <a:schemeClr val="dk1"/>
                </a:solidFill>
              </a:rPr>
              <a:t>Bottom graph:</a:t>
            </a:r>
            <a:r>
              <a:rPr lang="en-GB" sz="4000">
                <a:solidFill>
                  <a:schemeClr val="dk1"/>
                </a:solidFill>
              </a:rPr>
              <a:t> NO₂ levels are </a:t>
            </a:r>
            <a:r>
              <a:rPr b="1" lang="en-GB" sz="4000">
                <a:solidFill>
                  <a:schemeClr val="dk1"/>
                </a:solidFill>
              </a:rPr>
              <a:t>roughly the same</a:t>
            </a:r>
            <a:r>
              <a:rPr lang="en-GB" sz="4000">
                <a:solidFill>
                  <a:schemeClr val="dk1"/>
                </a:solidFill>
              </a:rPr>
              <a:t> before and after the LEZ</a:t>
            </a:r>
            <a:endParaRPr sz="4000">
              <a:solidFill>
                <a:schemeClr val="dk1"/>
              </a:solidFill>
            </a:endParaRPr>
          </a:p>
          <a:p>
            <a:pPr indent="0" lvl="0" marL="0" rtl="0" algn="l">
              <a:spcBef>
                <a:spcPts val="1200"/>
              </a:spcBef>
              <a:spcAft>
                <a:spcPts val="0"/>
              </a:spcAft>
              <a:buClr>
                <a:schemeClr val="dk1"/>
              </a:buClr>
              <a:buSzPct val="27500"/>
              <a:buFont typeface="Arial"/>
              <a:buNone/>
            </a:pPr>
            <a:r>
              <a:rPr b="1" lang="en-GB" sz="4000">
                <a:solidFill>
                  <a:schemeClr val="dk1"/>
                </a:solidFill>
              </a:rPr>
              <a:t>Anderston:</a:t>
            </a:r>
            <a:r>
              <a:rPr lang="en-GB" sz="4000">
                <a:solidFill>
                  <a:schemeClr val="dk1"/>
                </a:solidFill>
              </a:rPr>
              <a:t> levels </a:t>
            </a:r>
            <a:r>
              <a:rPr lang="en-GB" sz="4000">
                <a:solidFill>
                  <a:schemeClr val="dk1"/>
                </a:solidFill>
              </a:rPr>
              <a:t>increased</a:t>
            </a:r>
            <a:r>
              <a:rPr lang="en-GB" sz="4000">
                <a:solidFill>
                  <a:schemeClr val="dk1"/>
                </a:solidFill>
              </a:rPr>
              <a:t> post LEZ - could be due to location as it’s next to a big city road </a:t>
            </a:r>
            <a:endParaRPr sz="4000">
              <a:solidFill>
                <a:schemeClr val="dk1"/>
              </a:solidFill>
            </a:endParaRPr>
          </a:p>
          <a:p>
            <a:pPr indent="0" lvl="0" marL="0" rtl="0" algn="l">
              <a:spcBef>
                <a:spcPts val="1200"/>
              </a:spcBef>
              <a:spcAft>
                <a:spcPts val="0"/>
              </a:spcAft>
              <a:buClr>
                <a:schemeClr val="dk1"/>
              </a:buClr>
              <a:buSzPct val="27500"/>
              <a:buFont typeface="Arial"/>
              <a:buNone/>
            </a:pPr>
            <a:r>
              <a:rPr lang="en-GB" sz="4000">
                <a:solidFill>
                  <a:schemeClr val="dk1"/>
                </a:solidFill>
              </a:rPr>
              <a:t>Minor reduction, but not as significant as the inside-LEZ stations</a:t>
            </a:r>
            <a:endParaRPr sz="4000">
              <a:solidFill>
                <a:schemeClr val="dk1"/>
              </a:solidFill>
            </a:endParaRPr>
          </a:p>
          <a:p>
            <a:pPr indent="0" lvl="0" marL="0" rtl="0" algn="l">
              <a:spcBef>
                <a:spcPts val="1200"/>
              </a:spcBef>
              <a:spcAft>
                <a:spcPts val="0"/>
              </a:spcAft>
              <a:buNone/>
            </a:pPr>
            <a:r>
              <a:rPr lang="en-GB" sz="4000">
                <a:solidFill>
                  <a:schemeClr val="dk1"/>
                </a:solidFill>
              </a:rPr>
              <a:t>Areas </a:t>
            </a:r>
            <a:r>
              <a:rPr b="1" lang="en-GB" sz="4000">
                <a:solidFill>
                  <a:schemeClr val="dk1"/>
                </a:solidFill>
              </a:rPr>
              <a:t>outside the LEZ</a:t>
            </a:r>
            <a:r>
              <a:rPr lang="en-GB" sz="4000">
                <a:solidFill>
                  <a:schemeClr val="dk1"/>
                </a:solidFill>
              </a:rPr>
              <a:t> did </a:t>
            </a:r>
            <a:r>
              <a:rPr b="1" lang="en-GB" sz="4000">
                <a:solidFill>
                  <a:schemeClr val="dk1"/>
                </a:solidFill>
              </a:rPr>
              <a:t>not experience a major drop</a:t>
            </a:r>
            <a:r>
              <a:rPr lang="en-GB" sz="4000">
                <a:solidFill>
                  <a:schemeClr val="dk1"/>
                </a:solidFill>
              </a:rPr>
              <a:t> in NO₂ levels, showing that the LEZ’s effect was </a:t>
            </a:r>
            <a:r>
              <a:rPr b="1" lang="en-GB" sz="4000">
                <a:solidFill>
                  <a:schemeClr val="dk1"/>
                </a:solidFill>
              </a:rPr>
              <a:t>localised</a:t>
            </a:r>
            <a:r>
              <a:rPr lang="en-GB" sz="4000">
                <a:solidFill>
                  <a:schemeClr val="dk1"/>
                </a:solidFill>
              </a:rPr>
              <a:t> to its coverage area.</a:t>
            </a:r>
            <a:endParaRPr sz="4000">
              <a:solidFill>
                <a:schemeClr val="dk1"/>
              </a:solidFill>
            </a:endParaRPr>
          </a:p>
          <a:p>
            <a:pPr indent="0" lvl="0" marL="0" rtl="0" algn="l">
              <a:spcBef>
                <a:spcPts val="1200"/>
              </a:spcBef>
              <a:spcAft>
                <a:spcPts val="0"/>
              </a:spcAft>
              <a:buNone/>
            </a:pPr>
            <a:r>
              <a:rPr lang="en-GB" sz="4000">
                <a:solidFill>
                  <a:schemeClr val="dk1"/>
                </a:solidFill>
              </a:rPr>
              <a:t>These graphs clearly shows that the biggest improvements in NO₂ levels happened in areas inside the Low Emission Zone. </a:t>
            </a:r>
            <a:endParaRPr sz="4000">
              <a:solidFill>
                <a:schemeClr val="dk1"/>
              </a:solidFill>
            </a:endParaRPr>
          </a:p>
          <a:p>
            <a:pPr indent="0" lvl="0" marL="0" rtl="0" algn="l">
              <a:spcBef>
                <a:spcPts val="1200"/>
              </a:spcBef>
              <a:spcAft>
                <a:spcPts val="0"/>
              </a:spcAft>
              <a:buNone/>
            </a:pPr>
            <a:r>
              <a:rPr lang="en-GB" sz="4000">
                <a:solidFill>
                  <a:schemeClr val="dk1"/>
                </a:solidFill>
              </a:rPr>
              <a:t>Outside the LEZ, pollution levels remained fairly steady. </a:t>
            </a:r>
            <a:endParaRPr sz="4000">
              <a:solidFill>
                <a:schemeClr val="dk1"/>
              </a:solidFill>
            </a:endParaRPr>
          </a:p>
          <a:p>
            <a:pPr indent="0" lvl="0" marL="0" rtl="0" algn="l">
              <a:spcBef>
                <a:spcPts val="1200"/>
              </a:spcBef>
              <a:spcAft>
                <a:spcPts val="0"/>
              </a:spcAft>
              <a:buNone/>
            </a:pPr>
            <a:r>
              <a:rPr lang="en-GB" sz="4000">
                <a:solidFill>
                  <a:schemeClr val="dk1"/>
                </a:solidFill>
              </a:rPr>
              <a:t>This supports the idea that the LEZ had a </a:t>
            </a:r>
            <a:r>
              <a:rPr b="1" lang="en-GB" sz="4000">
                <a:solidFill>
                  <a:schemeClr val="dk1"/>
                </a:solidFill>
              </a:rPr>
              <a:t>direct and localised impact</a:t>
            </a:r>
            <a:r>
              <a:rPr lang="en-GB" sz="4000">
                <a:solidFill>
                  <a:schemeClr val="dk1"/>
                </a:solidFill>
              </a:rPr>
              <a:t> on reducing air pollution.</a:t>
            </a:r>
            <a:endParaRPr sz="4000">
              <a:solidFill>
                <a:schemeClr val="dk1"/>
              </a:solidFill>
            </a:endParaRPr>
          </a:p>
          <a:p>
            <a:pPr indent="0" lvl="0" marL="0" rtl="0" algn="l">
              <a:spcBef>
                <a:spcPts val="1400"/>
              </a:spcBef>
              <a:spcAft>
                <a:spcPts val="0"/>
              </a:spcAft>
              <a:buNone/>
            </a:pPr>
            <a:r>
              <a:t/>
            </a:r>
            <a:endParaRPr sz="1400">
              <a:solidFill>
                <a:schemeClr val="dk1"/>
              </a:solidFill>
            </a:endParaRPr>
          </a:p>
          <a:p>
            <a:pPr indent="0" lvl="0" marL="0" rtl="0" algn="l">
              <a:spcBef>
                <a:spcPts val="1400"/>
              </a:spcBef>
              <a:spcAft>
                <a:spcPts val="0"/>
              </a:spcAft>
              <a:buNone/>
            </a:pPr>
            <a:r>
              <a:t/>
            </a:r>
            <a:endParaRPr sz="1100">
              <a:solidFill>
                <a:schemeClr val="dk1"/>
              </a:solidFill>
            </a:endParaRPr>
          </a:p>
          <a:p>
            <a:pPr indent="0" lvl="0" marL="0" rtl="0" algn="l">
              <a:spcBef>
                <a:spcPts val="1400"/>
              </a:spcBef>
              <a:spcAft>
                <a:spcPts val="0"/>
              </a:spcAft>
              <a:buNone/>
            </a:pPr>
            <a:r>
              <a:t/>
            </a:r>
            <a:endParaRPr sz="1100">
              <a:solidFill>
                <a:schemeClr val="dk1"/>
              </a:solidFill>
            </a:endParaRPr>
          </a:p>
          <a:p>
            <a:pPr indent="0" lvl="0" marL="0" rtl="0" algn="l">
              <a:spcBef>
                <a:spcPts val="1400"/>
              </a:spcBef>
              <a:spcAft>
                <a:spcPts val="0"/>
              </a:spcAft>
              <a:buNone/>
            </a:pPr>
            <a:br>
              <a:rPr lang="en-GB" sz="1100">
                <a:solidFill>
                  <a:schemeClr val="dk1"/>
                </a:solidFill>
              </a:rPr>
            </a:br>
            <a:endParaRPr sz="1100">
              <a:solidFill>
                <a:schemeClr val="dk1"/>
              </a:solidFill>
            </a:endParaRPr>
          </a:p>
          <a:p>
            <a:pPr indent="0" lvl="0" marL="0" rtl="0" algn="l">
              <a:spcBef>
                <a:spcPts val="400"/>
              </a:spcBef>
              <a:spcAft>
                <a:spcPts val="1200"/>
              </a:spcAft>
              <a:buNone/>
            </a:pPr>
            <a:r>
              <a:t/>
            </a:r>
            <a:endParaRPr/>
          </a:p>
        </p:txBody>
      </p:sp>
      <p:pic>
        <p:nvPicPr>
          <p:cNvPr id="108" name="Google Shape;108;p19" title="image.png"/>
          <p:cNvPicPr preferRelativeResize="0"/>
          <p:nvPr/>
        </p:nvPicPr>
        <p:blipFill>
          <a:blip r:embed="rId3">
            <a:alphaModFix/>
          </a:blip>
          <a:stretch>
            <a:fillRect/>
          </a:stretch>
        </p:blipFill>
        <p:spPr>
          <a:xfrm>
            <a:off x="6749800" y="850225"/>
            <a:ext cx="2282900" cy="30287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135550" y="11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1509"/>
              <a:buFont typeface="Arial"/>
              <a:buNone/>
            </a:pPr>
            <a:r>
              <a:rPr lang="en-GB" sz="2650"/>
              <a:t>Before vs After LEZ on PM2.5 and PM10 levels:</a:t>
            </a:r>
            <a:endParaRPr/>
          </a:p>
        </p:txBody>
      </p:sp>
      <p:sp>
        <p:nvSpPr>
          <p:cNvPr id="114" name="Google Shape;114;p20"/>
          <p:cNvSpPr txBox="1"/>
          <p:nvPr>
            <p:ph idx="1" type="body"/>
          </p:nvPr>
        </p:nvSpPr>
        <p:spPr>
          <a:xfrm>
            <a:off x="135550" y="627075"/>
            <a:ext cx="8909100" cy="44508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b="1" lang="en-GB" sz="4000">
                <a:solidFill>
                  <a:schemeClr val="dk1"/>
                </a:solidFill>
              </a:rPr>
              <a:t>Top graph</a:t>
            </a:r>
            <a:r>
              <a:rPr lang="en-GB" sz="4000"/>
              <a:t>:  </a:t>
            </a:r>
            <a:r>
              <a:rPr b="1" lang="en-GB" sz="4000">
                <a:solidFill>
                  <a:schemeClr val="dk1"/>
                </a:solidFill>
              </a:rPr>
              <a:t>PM10</a:t>
            </a:r>
            <a:r>
              <a:rPr lang="en-GB" sz="4000">
                <a:solidFill>
                  <a:schemeClr val="dk1"/>
                </a:solidFill>
              </a:rPr>
              <a:t>: Slight </a:t>
            </a:r>
            <a:r>
              <a:rPr b="1" lang="en-GB" sz="4000">
                <a:solidFill>
                  <a:schemeClr val="dk1"/>
                </a:solidFill>
              </a:rPr>
              <a:t>decrease</a:t>
            </a:r>
            <a:r>
              <a:rPr lang="en-GB" sz="4000">
                <a:solidFill>
                  <a:schemeClr val="dk1"/>
                </a:solidFill>
              </a:rPr>
              <a:t> after LEZ in both locations</a:t>
            </a:r>
            <a:br>
              <a:rPr lang="en-GB" sz="4000">
                <a:solidFill>
                  <a:schemeClr val="dk1"/>
                </a:solidFill>
              </a:rPr>
            </a:br>
            <a:r>
              <a:rPr b="1" lang="en-GB" sz="4000">
                <a:solidFill>
                  <a:schemeClr val="dk1"/>
                </a:solidFill>
              </a:rPr>
              <a:t>PM2.5</a:t>
            </a:r>
            <a:r>
              <a:rPr lang="en-GB" sz="4000">
                <a:solidFill>
                  <a:schemeClr val="dk1"/>
                </a:solidFill>
              </a:rPr>
              <a:t>: </a:t>
            </a:r>
            <a:r>
              <a:rPr b="1" lang="en-GB" sz="4000">
                <a:solidFill>
                  <a:schemeClr val="dk1"/>
                </a:solidFill>
              </a:rPr>
              <a:t>More noticeable drop</a:t>
            </a:r>
            <a:r>
              <a:rPr lang="en-GB" sz="4000">
                <a:solidFill>
                  <a:schemeClr val="dk1"/>
                </a:solidFill>
              </a:rPr>
              <a:t>, especially at </a:t>
            </a:r>
            <a:r>
              <a:rPr b="1" lang="en-GB" sz="4000">
                <a:solidFill>
                  <a:schemeClr val="dk1"/>
                </a:solidFill>
              </a:rPr>
              <a:t>Townhead</a:t>
            </a:r>
            <a:br>
              <a:rPr b="1" lang="en-GB" sz="4000">
                <a:solidFill>
                  <a:schemeClr val="dk1"/>
                </a:solidFill>
              </a:rPr>
            </a:br>
            <a:endParaRPr b="1" sz="4000">
              <a:solidFill>
                <a:schemeClr val="dk1"/>
              </a:solidFill>
            </a:endParaRPr>
          </a:p>
          <a:p>
            <a:pPr indent="0" lvl="0" marL="0" marR="381000" rtl="0" algn="l">
              <a:spcBef>
                <a:spcPts val="1200"/>
              </a:spcBef>
              <a:spcAft>
                <a:spcPts val="0"/>
              </a:spcAft>
              <a:buNone/>
            </a:pPr>
            <a:r>
              <a:rPr lang="en-GB" sz="4000">
                <a:solidFill>
                  <a:schemeClr val="dk1"/>
                </a:solidFill>
              </a:rPr>
              <a:t>After LEZ, </a:t>
            </a:r>
            <a:r>
              <a:rPr b="1" lang="en-GB" sz="4000">
                <a:solidFill>
                  <a:schemeClr val="dk1"/>
                </a:solidFill>
              </a:rPr>
              <a:t>both PM2.5 and PM10 levels decreased</a:t>
            </a:r>
            <a:r>
              <a:rPr lang="en-GB" sz="4000">
                <a:solidFill>
                  <a:schemeClr val="dk1"/>
                </a:solidFill>
              </a:rPr>
              <a:t> </a:t>
            </a:r>
            <a:endParaRPr sz="4000">
              <a:solidFill>
                <a:schemeClr val="dk1"/>
              </a:solidFill>
            </a:endParaRPr>
          </a:p>
          <a:p>
            <a:pPr indent="0" lvl="0" marL="0" marR="381000" rtl="0" algn="l">
              <a:spcBef>
                <a:spcPts val="1200"/>
              </a:spcBef>
              <a:spcAft>
                <a:spcPts val="0"/>
              </a:spcAft>
              <a:buNone/>
            </a:pPr>
            <a:r>
              <a:rPr lang="en-GB" sz="4000">
                <a:solidFill>
                  <a:schemeClr val="dk1"/>
                </a:solidFill>
              </a:rPr>
              <a:t>with </a:t>
            </a:r>
            <a:r>
              <a:rPr b="1" lang="en-GB" sz="4000">
                <a:solidFill>
                  <a:schemeClr val="dk1"/>
                </a:solidFill>
              </a:rPr>
              <a:t>PM2.5 showing a stronger reduction</a:t>
            </a:r>
            <a:r>
              <a:rPr lang="en-GB" sz="4000">
                <a:solidFill>
                  <a:schemeClr val="dk1"/>
                </a:solidFill>
              </a:rPr>
              <a:t> </a:t>
            </a:r>
            <a:endParaRPr sz="4000">
              <a:solidFill>
                <a:schemeClr val="dk1"/>
              </a:solidFill>
            </a:endParaRPr>
          </a:p>
          <a:p>
            <a:pPr indent="0" lvl="0" marL="0" marR="381000" rtl="0" algn="l">
              <a:spcBef>
                <a:spcPts val="1200"/>
              </a:spcBef>
              <a:spcAft>
                <a:spcPts val="0"/>
              </a:spcAft>
              <a:buNone/>
            </a:pPr>
            <a:r>
              <a:rPr lang="en-GB" sz="4000">
                <a:solidFill>
                  <a:schemeClr val="dk1"/>
                </a:solidFill>
              </a:rPr>
              <a:t>(likely because PM2.5 is more directly affected by traffic emissions.)</a:t>
            </a:r>
            <a:endParaRPr sz="4000">
              <a:solidFill>
                <a:schemeClr val="dk1"/>
              </a:solidFill>
            </a:endParaRPr>
          </a:p>
          <a:p>
            <a:pPr indent="0" lvl="0" marL="0" marR="381000" rtl="0" algn="l">
              <a:spcBef>
                <a:spcPts val="1200"/>
              </a:spcBef>
              <a:spcAft>
                <a:spcPts val="0"/>
              </a:spcAft>
              <a:buNone/>
            </a:pPr>
            <a:r>
              <a:rPr b="1" lang="en-GB" sz="4000">
                <a:solidFill>
                  <a:schemeClr val="dk1"/>
                </a:solidFill>
              </a:rPr>
              <a:t>Bottom graph: PM2.5 and PM10 levels</a:t>
            </a:r>
            <a:r>
              <a:rPr lang="en-GB" sz="4000">
                <a:solidFill>
                  <a:schemeClr val="dk1"/>
                </a:solidFill>
              </a:rPr>
              <a:t> remained almost the </a:t>
            </a:r>
            <a:r>
              <a:rPr b="1" lang="en-GB" sz="4000">
                <a:solidFill>
                  <a:schemeClr val="dk1"/>
                </a:solidFill>
              </a:rPr>
              <a:t>same before and after</a:t>
            </a:r>
            <a:br>
              <a:rPr b="1" lang="en-GB" sz="4000">
                <a:solidFill>
                  <a:schemeClr val="dk1"/>
                </a:solidFill>
              </a:rPr>
            </a:br>
            <a:r>
              <a:rPr lang="en-GB" sz="4000">
                <a:solidFill>
                  <a:schemeClr val="dk1"/>
                </a:solidFill>
              </a:rPr>
              <a:t>Very </a:t>
            </a:r>
            <a:r>
              <a:rPr b="1" lang="en-GB" sz="4000">
                <a:solidFill>
                  <a:schemeClr val="dk1"/>
                </a:solidFill>
              </a:rPr>
              <a:t>slight changes</a:t>
            </a:r>
            <a:r>
              <a:rPr lang="en-GB" sz="4000">
                <a:solidFill>
                  <a:schemeClr val="dk1"/>
                </a:solidFill>
              </a:rPr>
              <a:t>, but </a:t>
            </a:r>
            <a:r>
              <a:rPr b="1" lang="en-GB" sz="4000">
                <a:solidFill>
                  <a:schemeClr val="dk1"/>
                </a:solidFill>
              </a:rPr>
              <a:t>not significant</a:t>
            </a:r>
            <a:endParaRPr b="1" sz="4000">
              <a:solidFill>
                <a:schemeClr val="dk1"/>
              </a:solidFill>
            </a:endParaRPr>
          </a:p>
          <a:p>
            <a:pPr indent="0" lvl="0" marL="0" marR="381000" rtl="0" algn="l">
              <a:spcBef>
                <a:spcPts val="1200"/>
              </a:spcBef>
              <a:spcAft>
                <a:spcPts val="0"/>
              </a:spcAft>
              <a:buNone/>
            </a:pPr>
            <a:r>
              <a:rPr lang="en-GB" sz="4000">
                <a:solidFill>
                  <a:schemeClr val="dk1"/>
                </a:solidFill>
              </a:rPr>
              <a:t>Outside the LEZ, </a:t>
            </a:r>
            <a:r>
              <a:rPr b="1" lang="en-GB" sz="4000">
                <a:solidFill>
                  <a:schemeClr val="dk1"/>
                </a:solidFill>
              </a:rPr>
              <a:t>pollution levels stayed mostly constant</a:t>
            </a:r>
            <a:r>
              <a:rPr lang="en-GB" sz="4000">
                <a:solidFill>
                  <a:schemeClr val="dk1"/>
                </a:solidFill>
              </a:rPr>
              <a:t>, </a:t>
            </a:r>
            <a:endParaRPr sz="4000">
              <a:solidFill>
                <a:schemeClr val="dk1"/>
              </a:solidFill>
            </a:endParaRPr>
          </a:p>
          <a:p>
            <a:pPr indent="0" lvl="0" marL="0" marR="381000" rtl="0" algn="l">
              <a:spcBef>
                <a:spcPts val="1200"/>
              </a:spcBef>
              <a:spcAft>
                <a:spcPts val="0"/>
              </a:spcAft>
              <a:buNone/>
            </a:pPr>
            <a:r>
              <a:rPr lang="en-GB" sz="4000">
                <a:solidFill>
                  <a:schemeClr val="dk1"/>
                </a:solidFill>
              </a:rPr>
              <a:t>showing that </a:t>
            </a:r>
            <a:r>
              <a:rPr b="1" lang="en-GB" sz="4000">
                <a:solidFill>
                  <a:schemeClr val="dk1"/>
                </a:solidFill>
              </a:rPr>
              <a:t>the LEZ's impact was limited to areas it directly covers</a:t>
            </a:r>
            <a:r>
              <a:rPr lang="en-GB" sz="4000">
                <a:solidFill>
                  <a:schemeClr val="dk1"/>
                </a:solidFill>
              </a:rPr>
              <a:t>.</a:t>
            </a:r>
            <a:endParaRPr sz="4000">
              <a:solidFill>
                <a:schemeClr val="dk1"/>
              </a:solidFill>
            </a:endParaRPr>
          </a:p>
          <a:p>
            <a:pPr indent="0" lvl="0" marL="0" marR="381000" rtl="0" algn="l">
              <a:spcBef>
                <a:spcPts val="1200"/>
              </a:spcBef>
              <a:spcAft>
                <a:spcPts val="0"/>
              </a:spcAft>
              <a:buNone/>
            </a:pPr>
            <a:r>
              <a:rPr lang="en-GB" sz="4000">
                <a:solidFill>
                  <a:schemeClr val="dk1"/>
                </a:solidFill>
              </a:rPr>
              <a:t>These graphs shows that PM2.5 and PM10 levels dropped more clearly in areas </a:t>
            </a:r>
            <a:r>
              <a:rPr b="1" lang="en-GB" sz="4000">
                <a:solidFill>
                  <a:schemeClr val="dk1"/>
                </a:solidFill>
              </a:rPr>
              <a:t>inside the LEZ</a:t>
            </a:r>
            <a:endParaRPr sz="4000">
              <a:solidFill>
                <a:schemeClr val="dk1"/>
              </a:solidFill>
            </a:endParaRPr>
          </a:p>
          <a:p>
            <a:pPr indent="0" lvl="0" marL="0" marR="381000" rtl="0" algn="l">
              <a:spcBef>
                <a:spcPts val="1200"/>
              </a:spcBef>
              <a:spcAft>
                <a:spcPts val="0"/>
              </a:spcAft>
              <a:buNone/>
            </a:pPr>
            <a:r>
              <a:rPr lang="en-GB" sz="4000">
                <a:solidFill>
                  <a:schemeClr val="dk1"/>
                </a:solidFill>
              </a:rPr>
              <a:t>while levels </a:t>
            </a:r>
            <a:r>
              <a:rPr b="1" lang="en-GB" sz="4000">
                <a:solidFill>
                  <a:schemeClr val="dk1"/>
                </a:solidFill>
              </a:rPr>
              <a:t>outside the LEZ stayed relatively unchanged</a:t>
            </a:r>
            <a:r>
              <a:rPr lang="en-GB" sz="4000">
                <a:solidFill>
                  <a:schemeClr val="dk1"/>
                </a:solidFill>
              </a:rPr>
              <a:t>. </a:t>
            </a:r>
            <a:endParaRPr sz="4000">
              <a:solidFill>
                <a:schemeClr val="dk1"/>
              </a:solidFill>
            </a:endParaRPr>
          </a:p>
          <a:p>
            <a:pPr indent="0" lvl="0" marL="0" marR="381000" rtl="0" algn="l">
              <a:spcBef>
                <a:spcPts val="1200"/>
              </a:spcBef>
              <a:spcAft>
                <a:spcPts val="0"/>
              </a:spcAft>
              <a:buNone/>
            </a:pPr>
            <a:r>
              <a:rPr lang="en-GB" sz="4000">
                <a:solidFill>
                  <a:schemeClr val="dk1"/>
                </a:solidFill>
              </a:rPr>
              <a:t>This supports the view that LEZ policies can improve air quality, </a:t>
            </a:r>
            <a:endParaRPr sz="4000">
              <a:solidFill>
                <a:schemeClr val="dk1"/>
              </a:solidFill>
            </a:endParaRPr>
          </a:p>
          <a:p>
            <a:pPr indent="0" lvl="0" marL="0" marR="381000" rtl="0" algn="l">
              <a:spcBef>
                <a:spcPts val="1200"/>
              </a:spcBef>
              <a:spcAft>
                <a:spcPts val="0"/>
              </a:spcAft>
              <a:buNone/>
            </a:pPr>
            <a:r>
              <a:rPr lang="en-GB" sz="4000">
                <a:solidFill>
                  <a:schemeClr val="dk1"/>
                </a:solidFill>
              </a:rPr>
              <a:t>but the effect is strongest in directly targeted areas. </a:t>
            </a:r>
            <a:endParaRPr sz="4000">
              <a:solidFill>
                <a:schemeClr val="dk1"/>
              </a:solidFill>
            </a:endParaRPr>
          </a:p>
          <a:p>
            <a:pPr indent="0" lvl="0" marL="0" marR="381000" rtl="0" algn="l">
              <a:spcBef>
                <a:spcPts val="1200"/>
              </a:spcBef>
              <a:spcAft>
                <a:spcPts val="0"/>
              </a:spcAft>
              <a:buClr>
                <a:schemeClr val="dk1"/>
              </a:buClr>
              <a:buSzPct val="100000"/>
              <a:buFont typeface="Arial"/>
              <a:buNone/>
            </a:pPr>
            <a:r>
              <a:t/>
            </a:r>
            <a:endParaRPr b="1" sz="1100">
              <a:solidFill>
                <a:schemeClr val="dk1"/>
              </a:solidFill>
            </a:endParaRPr>
          </a:p>
          <a:p>
            <a:pPr indent="0" lvl="0" marL="0" rtl="0" algn="l">
              <a:spcBef>
                <a:spcPts val="1200"/>
              </a:spcBef>
              <a:spcAft>
                <a:spcPts val="1200"/>
              </a:spcAft>
              <a:buNone/>
            </a:pPr>
            <a:r>
              <a:t/>
            </a:r>
            <a:endParaRPr/>
          </a:p>
        </p:txBody>
      </p:sp>
      <p:pic>
        <p:nvPicPr>
          <p:cNvPr id="115" name="Google Shape;115;p20" title="image (1).png"/>
          <p:cNvPicPr preferRelativeResize="0"/>
          <p:nvPr/>
        </p:nvPicPr>
        <p:blipFill>
          <a:blip r:embed="rId3">
            <a:alphaModFix/>
          </a:blip>
          <a:stretch>
            <a:fillRect/>
          </a:stretch>
        </p:blipFill>
        <p:spPr>
          <a:xfrm>
            <a:off x="5836600" y="767975"/>
            <a:ext cx="3208050" cy="395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119775" y="104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Key Findings – Distribution &amp; Correlation Insights</a:t>
            </a:r>
            <a:endParaRPr/>
          </a:p>
        </p:txBody>
      </p:sp>
      <p:sp>
        <p:nvSpPr>
          <p:cNvPr id="121" name="Google Shape;121;p21"/>
          <p:cNvSpPr txBox="1"/>
          <p:nvPr>
            <p:ph idx="1" type="body"/>
          </p:nvPr>
        </p:nvSpPr>
        <p:spPr>
          <a:xfrm>
            <a:off x="119775" y="677175"/>
            <a:ext cx="8901300" cy="4318200"/>
          </a:xfrm>
          <a:prstGeom prst="rect">
            <a:avLst/>
          </a:prstGeom>
        </p:spPr>
        <p:txBody>
          <a:bodyPr anchorCtr="0" anchor="t" bIns="91425" lIns="91425" spcFirstLastPara="1" rIns="91425" wrap="square" tIns="91425">
            <a:normAutofit fontScale="85000" lnSpcReduction="20000"/>
          </a:bodyPr>
          <a:lstStyle/>
          <a:p>
            <a:pPr indent="0" lvl="0" marL="0" rtl="0" algn="l">
              <a:spcBef>
                <a:spcPts val="1400"/>
              </a:spcBef>
              <a:spcAft>
                <a:spcPts val="0"/>
              </a:spcAft>
              <a:buClr>
                <a:schemeClr val="dk1"/>
              </a:buClr>
              <a:buSzPct val="84615"/>
              <a:buFont typeface="Arial"/>
              <a:buNone/>
            </a:pPr>
            <a:r>
              <a:rPr b="1" lang="en-GB" sz="1300">
                <a:solidFill>
                  <a:schemeClr val="dk1"/>
                </a:solidFill>
              </a:rPr>
              <a:t>Pollutant Distributions Are Right-Skewed</a:t>
            </a:r>
            <a:endParaRPr b="1" sz="1300">
              <a:solidFill>
                <a:schemeClr val="dk1"/>
              </a:solidFill>
            </a:endParaRPr>
          </a:p>
          <a:p>
            <a:pPr indent="0" lvl="0" marL="0" rtl="0" algn="l">
              <a:spcBef>
                <a:spcPts val="1200"/>
              </a:spcBef>
              <a:spcAft>
                <a:spcPts val="0"/>
              </a:spcAft>
              <a:buNone/>
            </a:pPr>
            <a:r>
              <a:rPr lang="en-GB" sz="1100">
                <a:solidFill>
                  <a:schemeClr val="dk1"/>
                </a:solidFill>
              </a:rPr>
              <a:t>All pollutants (NO₂, PM2.5, PM10) have </a:t>
            </a:r>
            <a:r>
              <a:rPr b="1" lang="en-GB" sz="1100">
                <a:solidFill>
                  <a:schemeClr val="dk1"/>
                </a:solidFill>
              </a:rPr>
              <a:t>right-skewed (or log-normal) distributions, </a:t>
            </a:r>
            <a:r>
              <a:rPr lang="en-GB" sz="1100">
                <a:solidFill>
                  <a:schemeClr val="dk1"/>
                </a:solidFill>
              </a:rPr>
              <a:t>characteristic for the environmental data.</a:t>
            </a:r>
            <a:endParaRPr sz="1100">
              <a:solidFill>
                <a:schemeClr val="dk1"/>
              </a:solidFill>
            </a:endParaRPr>
          </a:p>
          <a:p>
            <a:pPr indent="0" lvl="0" marL="0" rtl="0" algn="l">
              <a:spcBef>
                <a:spcPts val="1200"/>
              </a:spcBef>
              <a:spcAft>
                <a:spcPts val="0"/>
              </a:spcAft>
              <a:buNone/>
            </a:pPr>
            <a:br>
              <a:rPr b="1" lang="en-GB" sz="1100">
                <a:solidFill>
                  <a:schemeClr val="dk1"/>
                </a:solidFill>
              </a:rPr>
            </a:br>
            <a:endParaRPr b="1" sz="1100">
              <a:solidFill>
                <a:schemeClr val="dk1"/>
              </a:solidFill>
            </a:endParaRPr>
          </a:p>
          <a:p>
            <a:pPr indent="0" lvl="0" marL="0" rtl="0" algn="l">
              <a:spcBef>
                <a:spcPts val="1200"/>
              </a:spcBef>
              <a:spcAft>
                <a:spcPts val="0"/>
              </a:spcAft>
              <a:buNone/>
            </a:pPr>
            <a:r>
              <a:rPr lang="en-GB" sz="1100">
                <a:solidFill>
                  <a:schemeClr val="dk1"/>
                </a:solidFill>
              </a:rPr>
              <a:t>Most days have </a:t>
            </a:r>
            <a:r>
              <a:rPr b="1" lang="en-GB" sz="1100">
                <a:solidFill>
                  <a:schemeClr val="dk1"/>
                </a:solidFill>
              </a:rPr>
              <a:t>low pollution</a:t>
            </a:r>
            <a:r>
              <a:rPr lang="en-GB" sz="1100">
                <a:solidFill>
                  <a:schemeClr val="dk1"/>
                </a:solidFill>
              </a:rPr>
              <a:t>, but </a:t>
            </a:r>
            <a:r>
              <a:rPr b="1" lang="en-GB" sz="1100">
                <a:solidFill>
                  <a:schemeClr val="dk1"/>
                </a:solidFill>
              </a:rPr>
              <a:t>occasional spikes</a:t>
            </a:r>
            <a:r>
              <a:rPr lang="en-GB" sz="1100">
                <a:solidFill>
                  <a:schemeClr val="dk1"/>
                </a:solidFill>
              </a:rPr>
              <a:t> occur</a:t>
            </a:r>
            <a:br>
              <a:rPr lang="en-GB" sz="1100">
                <a:solidFill>
                  <a:schemeClr val="dk1"/>
                </a:solidFill>
              </a:rPr>
            </a:br>
            <a:endParaRPr sz="1100">
              <a:solidFill>
                <a:schemeClr val="dk1"/>
              </a:solidFill>
            </a:endParaRPr>
          </a:p>
          <a:p>
            <a:pPr indent="0" lvl="0" marL="0" rtl="0" algn="l">
              <a:spcBef>
                <a:spcPts val="1200"/>
              </a:spcBef>
              <a:spcAft>
                <a:spcPts val="0"/>
              </a:spcAft>
              <a:buNone/>
            </a:pPr>
            <a:r>
              <a:rPr b="1" lang="en-GB" sz="1100">
                <a:solidFill>
                  <a:schemeClr val="dk1"/>
                </a:solidFill>
              </a:rPr>
              <a:t>Median is more reliable</a:t>
            </a:r>
            <a:r>
              <a:rPr lang="en-GB" sz="1100">
                <a:solidFill>
                  <a:schemeClr val="dk1"/>
                </a:solidFill>
              </a:rPr>
              <a:t> than mean due to outliers</a:t>
            </a:r>
            <a:br>
              <a:rPr lang="en-GB" sz="1100">
                <a:solidFill>
                  <a:schemeClr val="dk1"/>
                </a:solidFill>
              </a:rPr>
            </a:br>
            <a:endParaRPr sz="1100">
              <a:solidFill>
                <a:schemeClr val="dk1"/>
              </a:solidFill>
            </a:endParaRPr>
          </a:p>
          <a:p>
            <a:pPr indent="0" lvl="0" marL="0" rtl="0" algn="l">
              <a:spcBef>
                <a:spcPts val="1400"/>
              </a:spcBef>
              <a:spcAft>
                <a:spcPts val="0"/>
              </a:spcAft>
              <a:buClr>
                <a:schemeClr val="dk1"/>
              </a:buClr>
              <a:buSzPct val="84615"/>
              <a:buFont typeface="Arial"/>
              <a:buNone/>
            </a:pPr>
            <a:r>
              <a:rPr b="1" lang="en-GB" sz="1300">
                <a:solidFill>
                  <a:schemeClr val="dk1"/>
                </a:solidFill>
              </a:rPr>
              <a:t>Correlation Between Pollutants</a:t>
            </a:r>
            <a:endParaRPr b="1" sz="1300">
              <a:solidFill>
                <a:schemeClr val="dk1"/>
              </a:solidFill>
            </a:endParaRPr>
          </a:p>
          <a:p>
            <a:pPr indent="0" lvl="0" marL="0" rtl="0" algn="l">
              <a:spcBef>
                <a:spcPts val="1200"/>
              </a:spcBef>
              <a:spcAft>
                <a:spcPts val="0"/>
              </a:spcAft>
              <a:buNone/>
            </a:pPr>
            <a:r>
              <a:rPr b="1" lang="en-GB" sz="1100">
                <a:solidFill>
                  <a:schemeClr val="dk1"/>
                </a:solidFill>
              </a:rPr>
              <a:t>NO₂ is not correlated</a:t>
            </a:r>
            <a:r>
              <a:rPr lang="en-GB" sz="1100">
                <a:solidFill>
                  <a:schemeClr val="dk1"/>
                </a:solidFill>
              </a:rPr>
              <a:t> with PM2.5 or PM10</a:t>
            </a:r>
            <a:br>
              <a:rPr lang="en-GB" sz="1100">
                <a:solidFill>
                  <a:schemeClr val="dk1"/>
                </a:solidFill>
              </a:rPr>
            </a:br>
            <a:r>
              <a:rPr lang="en-GB" sz="1100">
                <a:solidFill>
                  <a:schemeClr val="dk1"/>
                </a:solidFill>
              </a:rPr>
              <a:t>Likely due to </a:t>
            </a:r>
            <a:r>
              <a:rPr b="1" lang="en-GB" sz="1100">
                <a:solidFill>
                  <a:schemeClr val="dk1"/>
                </a:solidFill>
              </a:rPr>
              <a:t>different sources</a:t>
            </a:r>
            <a:r>
              <a:rPr lang="en-GB" sz="1100">
                <a:solidFill>
                  <a:schemeClr val="dk1"/>
                </a:solidFill>
              </a:rPr>
              <a:t> (traffic vs dust vs combustion)</a:t>
            </a:r>
            <a:br>
              <a:rPr lang="en-GB" sz="1100">
                <a:solidFill>
                  <a:schemeClr val="dk1"/>
                </a:solidFill>
              </a:rPr>
            </a:br>
            <a:endParaRPr sz="1100">
              <a:solidFill>
                <a:schemeClr val="dk1"/>
              </a:solidFill>
            </a:endParaRPr>
          </a:p>
          <a:p>
            <a:pPr indent="0" lvl="0" marL="0" rtl="0" algn="l">
              <a:spcBef>
                <a:spcPts val="1200"/>
              </a:spcBef>
              <a:spcAft>
                <a:spcPts val="0"/>
              </a:spcAft>
              <a:buNone/>
            </a:pPr>
            <a:r>
              <a:rPr b="1" lang="en-GB" sz="1100">
                <a:solidFill>
                  <a:schemeClr val="dk1"/>
                </a:solidFill>
              </a:rPr>
              <a:t>Strong positive correlation</a:t>
            </a:r>
            <a:r>
              <a:rPr lang="en-GB" sz="1100">
                <a:solidFill>
                  <a:schemeClr val="dk1"/>
                </a:solidFill>
              </a:rPr>
              <a:t> between </a:t>
            </a:r>
            <a:r>
              <a:rPr b="1" lang="en-GB" sz="1100">
                <a:solidFill>
                  <a:schemeClr val="dk1"/>
                </a:solidFill>
              </a:rPr>
              <a:t>PM2.5 and PM10</a:t>
            </a:r>
            <a:r>
              <a:rPr lang="en-GB" sz="1100">
                <a:solidFill>
                  <a:schemeClr val="dk1"/>
                </a:solidFill>
              </a:rPr>
              <a:t> ➤ When one increases, the other tends to rise too</a:t>
            </a:r>
            <a:br>
              <a:rPr lang="en-GB" sz="1100">
                <a:solidFill>
                  <a:schemeClr val="dk1"/>
                </a:solidFill>
              </a:rPr>
            </a:br>
            <a:endParaRPr sz="1100">
              <a:solidFill>
                <a:schemeClr val="dk1"/>
              </a:solidFill>
            </a:endParaRPr>
          </a:p>
          <a:p>
            <a:pPr indent="0" lvl="0" marL="0" rtl="0" algn="l">
              <a:spcBef>
                <a:spcPts val="1400"/>
              </a:spcBef>
              <a:spcAft>
                <a:spcPts val="0"/>
              </a:spcAft>
              <a:buClr>
                <a:schemeClr val="dk1"/>
              </a:buClr>
              <a:buSzPct val="84615"/>
              <a:buFont typeface="Arial"/>
              <a:buNone/>
            </a:pPr>
            <a:r>
              <a:rPr b="1" lang="en-GB" sz="1300">
                <a:solidFill>
                  <a:schemeClr val="dk1"/>
                </a:solidFill>
              </a:rPr>
              <a:t>Final Insight:</a:t>
            </a:r>
            <a:endParaRPr b="1" sz="1300">
              <a:solidFill>
                <a:schemeClr val="dk1"/>
              </a:solidFill>
            </a:endParaRPr>
          </a:p>
          <a:p>
            <a:pPr indent="0" lvl="0" marL="0" marR="381000" rtl="0" algn="l">
              <a:spcBef>
                <a:spcPts val="1200"/>
              </a:spcBef>
              <a:spcAft>
                <a:spcPts val="0"/>
              </a:spcAft>
              <a:buClr>
                <a:schemeClr val="dk1"/>
              </a:buClr>
              <a:buSzPct val="100000"/>
              <a:buFont typeface="Arial"/>
              <a:buNone/>
            </a:pPr>
            <a:r>
              <a:rPr lang="en-GB" sz="1100">
                <a:solidFill>
                  <a:schemeClr val="dk1"/>
                </a:solidFill>
              </a:rPr>
              <a:t>LEZ appears to have a </a:t>
            </a:r>
            <a:r>
              <a:rPr b="1" lang="en-GB" sz="1100">
                <a:solidFill>
                  <a:schemeClr val="dk1"/>
                </a:solidFill>
              </a:rPr>
              <a:t>positive impact</a:t>
            </a:r>
            <a:r>
              <a:rPr lang="en-GB" sz="1100">
                <a:solidFill>
                  <a:schemeClr val="dk1"/>
                </a:solidFill>
              </a:rPr>
              <a:t> on reducing NO₂ and fine particles in central Glasgow — particularly </a:t>
            </a:r>
            <a:r>
              <a:rPr b="1" lang="en-GB" sz="1100">
                <a:solidFill>
                  <a:schemeClr val="dk1"/>
                </a:solidFill>
              </a:rPr>
              <a:t>where traffic restrictions are enforced</a:t>
            </a:r>
            <a:r>
              <a:rPr lang="en-GB" sz="1100">
                <a:solidFill>
                  <a:schemeClr val="dk1"/>
                </a:solidFill>
              </a:rPr>
              <a:t>.</a:t>
            </a:r>
            <a:endParaRPr sz="1100">
              <a:solidFill>
                <a:schemeClr val="dk1"/>
              </a:solidFill>
            </a:endParaRPr>
          </a:p>
          <a:p>
            <a:pPr indent="0" lvl="0" marL="0" rtl="0" algn="l">
              <a:spcBef>
                <a:spcPts val="1200"/>
              </a:spcBef>
              <a:spcAft>
                <a:spcPts val="1200"/>
              </a:spcAft>
              <a:buNone/>
            </a:pPr>
            <a:r>
              <a:t/>
            </a:r>
            <a:endParaRPr/>
          </a:p>
        </p:txBody>
      </p:sp>
      <p:pic>
        <p:nvPicPr>
          <p:cNvPr id="122" name="Google Shape;122;p21"/>
          <p:cNvPicPr preferRelativeResize="0"/>
          <p:nvPr/>
        </p:nvPicPr>
        <p:blipFill>
          <a:blip r:embed="rId3">
            <a:alphaModFix/>
          </a:blip>
          <a:stretch>
            <a:fillRect/>
          </a:stretch>
        </p:blipFill>
        <p:spPr>
          <a:xfrm>
            <a:off x="5190945" y="1257950"/>
            <a:ext cx="3497674" cy="207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